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65" r:id="rId8"/>
    <p:sldId id="264" r:id="rId9"/>
    <p:sldId id="261" r:id="rId10"/>
    <p:sldId id="273" r:id="rId11"/>
    <p:sldId id="269" r:id="rId12"/>
    <p:sldId id="266" r:id="rId13"/>
    <p:sldId id="275" r:id="rId14"/>
    <p:sldId id="267" r:id="rId15"/>
    <p:sldId id="272" r:id="rId16"/>
    <p:sldId id="277" r:id="rId17"/>
    <p:sldId id="278" r:id="rId18"/>
    <p:sldId id="280" r:id="rId19"/>
    <p:sldId id="268" r:id="rId20"/>
    <p:sldId id="274" r:id="rId21"/>
    <p:sldId id="270" r:id="rId22"/>
    <p:sldId id="271" r:id="rId23"/>
    <p:sldId id="279" r:id="rId24"/>
    <p:sldId id="276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15" d="100"/>
          <a:sy n="115" d="100"/>
        </p:scale>
        <p:origin x="-39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25/11/2016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4163" y="444728"/>
            <a:ext cx="8574087" cy="1468437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8" name="Group 16"/>
          <p:cNvGrpSpPr/>
          <p:nvPr/>
        </p:nvGrpSpPr>
        <p:grpSpPr>
          <a:xfrm>
            <a:off x="284163" y="1906542"/>
            <a:ext cx="8576373" cy="137411"/>
            <a:chOff x="284163" y="1759424"/>
            <a:chExt cx="8576373" cy="137411"/>
          </a:xfrm>
        </p:grpSpPr>
        <p:sp>
          <p:nvSpPr>
            <p:cNvPr id="9" name="Rectangle 8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230889" y="444728"/>
            <a:ext cx="5870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sz="3600">
                <a:solidFill>
                  <a:schemeClr val="bg1"/>
                </a:solidFill>
                <a:sym typeface="Wingdings"/>
              </a:rPr>
              <a:t></a:t>
            </a:r>
            <a:endParaRPr sz="360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1341" y="449005"/>
            <a:ext cx="7808976" cy="1088136"/>
          </a:xfrm>
          <a:noFill/>
        </p:spPr>
        <p:txBody>
          <a:bodyPr vert="horz" lIns="91440" tIns="45720" rIns="91440" bIns="45720" rtlCol="0" anchor="b" anchorCtr="0">
            <a:normAutofit/>
          </a:bodyPr>
          <a:lstStyle>
            <a:lvl1pPr marL="0" algn="l" defTabSz="914400" rtl="0" eaLnBrk="1" latinLnBrk="0" hangingPunct="1">
              <a:lnSpc>
                <a:spcPts val="4600"/>
              </a:lnSpc>
              <a:spcBef>
                <a:spcPct val="0"/>
              </a:spcBef>
              <a:buNone/>
              <a:defRPr sz="4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6205" y="1532427"/>
            <a:ext cx="7754112" cy="484632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dirty="0"/>
          </a:p>
        </p:txBody>
      </p:sp>
      <p:sp>
        <p:nvSpPr>
          <p:cNvPr id="13" name="Rectangle 12"/>
          <p:cNvSpPr/>
          <p:nvPr/>
        </p:nvSpPr>
        <p:spPr>
          <a:xfrm>
            <a:off x="284163" y="6227064"/>
            <a:ext cx="8574087" cy="173736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8941" y="1298762"/>
            <a:ext cx="4069080" cy="1162050"/>
          </a:xfrm>
          <a:noFill/>
        </p:spPr>
        <p:txBody>
          <a:bodyPr anchor="b">
            <a:noAutofit/>
          </a:bodyPr>
          <a:lstStyle>
            <a:lvl1pPr algn="ctr">
              <a:defRPr sz="3200" b="1"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3567" y="914400"/>
            <a:ext cx="4069080" cy="52117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8941" y="2456329"/>
            <a:ext cx="4069080" cy="318247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25/11/2016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284163" y="452718"/>
            <a:ext cx="8576373" cy="137411"/>
            <a:chOff x="284163" y="1577847"/>
            <a:chExt cx="8576373" cy="137411"/>
          </a:xfrm>
        </p:grpSpPr>
        <p:sp>
          <p:nvSpPr>
            <p:cNvPr id="9" name="Rectangle 8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4163" y="4801575"/>
            <a:ext cx="8574087" cy="1468437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84163" y="6263389"/>
            <a:ext cx="8576373" cy="137411"/>
            <a:chOff x="284163" y="1759424"/>
            <a:chExt cx="8576373" cy="137411"/>
          </a:xfrm>
        </p:grpSpPr>
        <p:sp>
          <p:nvSpPr>
            <p:cNvPr id="10" name="Rectangle 9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071" y="4800600"/>
            <a:ext cx="8360242" cy="566738"/>
          </a:xfrm>
          <a:noFill/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i="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4163" y="457199"/>
            <a:ext cx="8577072" cy="435254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9099" y="5367338"/>
            <a:ext cx="8304213" cy="804862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25/11/2016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8"/>
          <p:cNvGrpSpPr/>
          <p:nvPr/>
        </p:nvGrpSpPr>
        <p:grpSpPr>
          <a:xfrm>
            <a:off x="284163" y="4280647"/>
            <a:ext cx="8576373" cy="137411"/>
            <a:chOff x="284163" y="1759424"/>
            <a:chExt cx="8576373" cy="137411"/>
          </a:xfrm>
        </p:grpSpPr>
        <p:sp>
          <p:nvSpPr>
            <p:cNvPr id="10" name="Rectangle 9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071" y="4778189"/>
            <a:ext cx="8360242" cy="566738"/>
          </a:xfrm>
          <a:noFill/>
        </p:spPr>
        <p:txBody>
          <a:bodyPr anchor="b">
            <a:normAutofit/>
          </a:bodyPr>
          <a:lstStyle>
            <a:lvl1pPr algn="l">
              <a:defRPr sz="2800" b="0"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4163" y="457200"/>
            <a:ext cx="8577072" cy="382219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9099" y="5344927"/>
            <a:ext cx="8304213" cy="804862"/>
          </a:xfrm>
          <a:noFill/>
        </p:spPr>
        <p:txBody>
          <a:bodyPr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25/11/2016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, Picture,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600" y="914400"/>
            <a:ext cx="5195047" cy="52117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25/11/2016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84163" y="4267200"/>
            <a:ext cx="2743200" cy="2120153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9101" y="4953001"/>
            <a:ext cx="2472017" cy="1246094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0764" y="4419600"/>
            <a:ext cx="2475395" cy="510988"/>
          </a:xfrm>
          <a:noFill/>
        </p:spPr>
        <p:txBody>
          <a:bodyPr anchor="b">
            <a:normAutofit/>
          </a:bodyPr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284164" y="594360"/>
            <a:ext cx="2743200" cy="3675888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grpSp>
        <p:nvGrpSpPr>
          <p:cNvPr id="8" name="Group 14"/>
          <p:cNvGrpSpPr/>
          <p:nvPr/>
        </p:nvGrpSpPr>
        <p:grpSpPr>
          <a:xfrm>
            <a:off x="284163" y="461682"/>
            <a:ext cx="8576373" cy="137411"/>
            <a:chOff x="284163" y="1759424"/>
            <a:chExt cx="8576373" cy="137411"/>
          </a:xfrm>
        </p:grpSpPr>
        <p:sp>
          <p:nvSpPr>
            <p:cNvPr id="16" name="Rectangle 15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021013" y="4801575"/>
            <a:ext cx="5837237" cy="1468437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84163" y="6263389"/>
            <a:ext cx="8576373" cy="137411"/>
            <a:chOff x="284163" y="1759424"/>
            <a:chExt cx="8576373" cy="137411"/>
          </a:xfrm>
        </p:grpSpPr>
        <p:sp>
          <p:nvSpPr>
            <p:cNvPr id="10" name="Rectangle 9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1661" y="4800600"/>
            <a:ext cx="5691651" cy="566738"/>
          </a:xfrm>
          <a:noFill/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i="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21014" y="457199"/>
            <a:ext cx="5833872" cy="4352544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69805" y="5367338"/>
            <a:ext cx="5653507" cy="804862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25/11/2016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/>
          </p:nvPr>
        </p:nvSpPr>
        <p:spPr>
          <a:xfrm>
            <a:off x="284164" y="457200"/>
            <a:ext cx="2736850" cy="2907792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/>
          </p:nvPr>
        </p:nvSpPr>
        <p:spPr>
          <a:xfrm>
            <a:off x="284164" y="3364992"/>
            <a:ext cx="2736850" cy="2898648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84163" y="455773"/>
            <a:ext cx="8574087" cy="1133949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8" name="Group 7"/>
          <p:cNvGrpSpPr/>
          <p:nvPr/>
        </p:nvGrpSpPr>
        <p:grpSpPr>
          <a:xfrm>
            <a:off x="284163" y="1577847"/>
            <a:ext cx="8576373" cy="137411"/>
            <a:chOff x="284163" y="1577847"/>
            <a:chExt cx="8576373" cy="137411"/>
          </a:xfrm>
        </p:grpSpPr>
        <p:sp>
          <p:nvSpPr>
            <p:cNvPr id="9" name="Rectangle 8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4163" y="2133600"/>
            <a:ext cx="8574087" cy="40132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25/11/2016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5313882" y="2857535"/>
            <a:ext cx="5934615" cy="1133949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95124" y="473075"/>
            <a:ext cx="969264" cy="5921375"/>
          </a:xfrm>
        </p:spPr>
        <p:txBody>
          <a:bodyPr vert="eaVert"/>
          <a:lstStyle>
            <a:lvl1pPr algn="l">
              <a:defRPr sz="3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4163" y="457200"/>
            <a:ext cx="6497637" cy="5937250"/>
          </a:xfrm>
        </p:spPr>
        <p:txBody>
          <a:bodyPr vert="eaVert"/>
          <a:lstStyle>
            <a:lvl5pPr algn="l"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25/11/2016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 rot="5400000">
            <a:off x="4658724" y="3355723"/>
            <a:ext cx="5934456" cy="137411"/>
            <a:chOff x="284163" y="1577847"/>
            <a:chExt cx="8576373" cy="137411"/>
          </a:xfrm>
        </p:grpSpPr>
        <p:sp>
          <p:nvSpPr>
            <p:cNvPr id="9" name="Rectangle 8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84163" y="455773"/>
            <a:ext cx="8574087" cy="1133949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8" name="Group 7"/>
          <p:cNvGrpSpPr/>
          <p:nvPr/>
        </p:nvGrpSpPr>
        <p:grpSpPr>
          <a:xfrm>
            <a:off x="284163" y="1577847"/>
            <a:ext cx="8576373" cy="137411"/>
            <a:chOff x="284163" y="1577847"/>
            <a:chExt cx="8576373" cy="137411"/>
          </a:xfrm>
        </p:grpSpPr>
        <p:sp>
          <p:nvSpPr>
            <p:cNvPr id="9" name="Rectangle 8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25/11/2016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284163" y="444728"/>
            <a:ext cx="8574087" cy="1468437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25/11/2016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284162" y="2017058"/>
            <a:ext cx="8574087" cy="4377391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2420" y="1532965"/>
            <a:ext cx="7754284" cy="484094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dirty="0"/>
          </a:p>
        </p:txBody>
      </p:sp>
      <p:grpSp>
        <p:nvGrpSpPr>
          <p:cNvPr id="7" name="Group 16"/>
          <p:cNvGrpSpPr/>
          <p:nvPr/>
        </p:nvGrpSpPr>
        <p:grpSpPr>
          <a:xfrm>
            <a:off x="284163" y="1906542"/>
            <a:ext cx="8576373" cy="137411"/>
            <a:chOff x="284163" y="1759424"/>
            <a:chExt cx="8576373" cy="137411"/>
          </a:xfrm>
        </p:grpSpPr>
        <p:sp>
          <p:nvSpPr>
            <p:cNvPr id="11" name="Rectangle 10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8230889" y="444728"/>
            <a:ext cx="5870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sz="3600">
                <a:solidFill>
                  <a:schemeClr val="bg1"/>
                </a:solidFill>
                <a:sym typeface="Wingdings"/>
              </a:rPr>
              <a:t></a:t>
            </a:r>
            <a:endParaRPr sz="360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8633" y="444728"/>
            <a:ext cx="7810967" cy="1088237"/>
          </a:xfrm>
          <a:noFill/>
        </p:spPr>
        <p:txBody>
          <a:bodyPr bIns="45720" anchor="b" anchorCtr="0">
            <a:normAutofit/>
          </a:bodyPr>
          <a:lstStyle>
            <a:lvl1pPr algn="l">
              <a:lnSpc>
                <a:spcPts val="4600"/>
              </a:lnSpc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4163" y="4801575"/>
            <a:ext cx="8574087" cy="1468437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84163" y="6263389"/>
            <a:ext cx="8576373" cy="137411"/>
            <a:chOff x="284163" y="1759424"/>
            <a:chExt cx="8576373" cy="137411"/>
          </a:xfrm>
        </p:grpSpPr>
        <p:sp>
          <p:nvSpPr>
            <p:cNvPr id="10" name="Rectangle 9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8230889" y="4801575"/>
            <a:ext cx="5870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sz="3600">
                <a:solidFill>
                  <a:schemeClr val="bg1"/>
                </a:solidFill>
                <a:sym typeface="Wingdings"/>
              </a:rPr>
              <a:t></a:t>
            </a:r>
            <a:endParaRPr sz="360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768" y="4814125"/>
            <a:ext cx="7772400" cy="1051560"/>
          </a:xfrm>
          <a:noFill/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200" b="0" i="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5488" y="5861304"/>
            <a:ext cx="7735824" cy="402336"/>
          </a:xfrm>
        </p:spPr>
        <p:txBody>
          <a:bodyPr vert="horz" lIns="91440" tIns="45720" rIns="91440" bIns="45720" rtlCol="0" anchor="t" anchorCtr="0">
            <a:normAutofit/>
          </a:bodyPr>
          <a:lstStyle>
            <a:lvl1pPr marL="0" indent="0">
              <a:spcBef>
                <a:spcPts val="0"/>
              </a:spcBef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25/11/2016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284162" y="443754"/>
            <a:ext cx="8574087" cy="4370293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25/11/2016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4163" y="4801575"/>
            <a:ext cx="8574087" cy="1468437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84163" y="6263389"/>
            <a:ext cx="8576373" cy="137411"/>
            <a:chOff x="284163" y="1759424"/>
            <a:chExt cx="8576373" cy="137411"/>
          </a:xfrm>
        </p:grpSpPr>
        <p:sp>
          <p:nvSpPr>
            <p:cNvPr id="9" name="Rectangle 8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230889" y="4801575"/>
            <a:ext cx="5870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sz="3600">
                <a:solidFill>
                  <a:schemeClr val="bg1"/>
                </a:solidFill>
                <a:sym typeface="Wingdings"/>
              </a:rPr>
              <a:t></a:t>
            </a:r>
            <a:endParaRPr sz="360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0306" y="4814047"/>
            <a:ext cx="7772400" cy="1048871"/>
          </a:xfrm>
          <a:noFill/>
        </p:spPr>
        <p:txBody>
          <a:bodyPr anchor="b" anchorCtr="0">
            <a:normAutofit/>
          </a:bodyPr>
          <a:lstStyle>
            <a:lvl1pPr algn="l">
              <a:defRPr sz="4200" b="0" i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0647" y="5862918"/>
            <a:ext cx="7732059" cy="403412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4163" y="455773"/>
            <a:ext cx="8574087" cy="1133949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9" name="Group 8"/>
          <p:cNvGrpSpPr/>
          <p:nvPr/>
        </p:nvGrpSpPr>
        <p:grpSpPr>
          <a:xfrm>
            <a:off x="284163" y="1577847"/>
            <a:ext cx="8576373" cy="137411"/>
            <a:chOff x="284163" y="1577847"/>
            <a:chExt cx="8576373" cy="137411"/>
          </a:xfrm>
        </p:grpSpPr>
        <p:sp>
          <p:nvSpPr>
            <p:cNvPr id="10" name="Rectangle 9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3412" y="2151063"/>
            <a:ext cx="3931920" cy="39751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78188" y="2151063"/>
            <a:ext cx="3931920" cy="39751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25/11/2016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284163" y="455773"/>
            <a:ext cx="8574087" cy="1133949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11" name="Group 10"/>
          <p:cNvGrpSpPr/>
          <p:nvPr/>
        </p:nvGrpSpPr>
        <p:grpSpPr>
          <a:xfrm>
            <a:off x="284163" y="1577847"/>
            <a:ext cx="8576373" cy="137411"/>
            <a:chOff x="284163" y="1577847"/>
            <a:chExt cx="8576373" cy="137411"/>
          </a:xfrm>
        </p:grpSpPr>
        <p:sp>
          <p:nvSpPr>
            <p:cNvPr id="12" name="Rectangle 11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412" y="1735138"/>
            <a:ext cx="3931920" cy="833250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412" y="2590800"/>
            <a:ext cx="3931920" cy="3535362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79495" y="1735138"/>
            <a:ext cx="3931920" cy="833250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None/>
              <a:defRPr sz="26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79495" y="2590800"/>
            <a:ext cx="3931920" cy="3535362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25/11/2016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84163" y="455773"/>
            <a:ext cx="8574087" cy="1133949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7" name="Group 6"/>
          <p:cNvGrpSpPr/>
          <p:nvPr/>
        </p:nvGrpSpPr>
        <p:grpSpPr>
          <a:xfrm>
            <a:off x="284163" y="1577847"/>
            <a:ext cx="8576373" cy="137411"/>
            <a:chOff x="284163" y="1577847"/>
            <a:chExt cx="8576373" cy="137411"/>
          </a:xfrm>
        </p:grpSpPr>
        <p:sp>
          <p:nvSpPr>
            <p:cNvPr id="8" name="Rectangle 7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9" name="Rectangle 8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25/11/2016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25/11/2016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284163" y="452718"/>
            <a:ext cx="8576373" cy="137411"/>
            <a:chOff x="284163" y="1577847"/>
            <a:chExt cx="8576373" cy="137411"/>
          </a:xfrm>
        </p:grpSpPr>
        <p:sp>
          <p:nvSpPr>
            <p:cNvPr id="6" name="Rectangle 5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7" name="Rectangle 6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8" name="Rectangle 7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81503" y="2133600"/>
            <a:ext cx="7076747" cy="3992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94936" y="643703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4251665B-C24A-4702-B522-6A4334602E03}" type="datetimeFigureOut">
              <a:rPr lang="en-US" smtClean="0"/>
              <a:t>25/11/2016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9698" y="6437032"/>
            <a:ext cx="612490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06459" y="167347"/>
            <a:ext cx="630621" cy="359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4163" y="630382"/>
            <a:ext cx="8574087" cy="967840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r" defTabSz="914400" rtl="0" eaLnBrk="1" latinLnBrk="0" hangingPunct="1">
        <a:spcBef>
          <a:spcPct val="0"/>
        </a:spcBef>
        <a:buNone/>
        <a:defRPr sz="42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454025" indent="-454025" algn="l" defTabSz="914400" rtl="0" eaLnBrk="1" latinLnBrk="0" hangingPunct="1">
        <a:spcBef>
          <a:spcPts val="20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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SzPct val="90000"/>
        <a:buFont typeface="Wingdings" pitchFamily="2" charset="2"/>
        <a:buChar char="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260475" indent="-346075" algn="l" defTabSz="914400" rtl="0" eaLnBrk="1" latinLnBrk="0" hangingPunct="1">
        <a:spcBef>
          <a:spcPts val="6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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600200" indent="-339725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SzPct val="90000"/>
        <a:buFont typeface="Wingdings" pitchFamily="2" charset="2"/>
        <a:buChar char="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939925" indent="-331788" algn="l" defTabSz="914400" rtl="0" eaLnBrk="1" latinLnBrk="0" hangingPunct="1">
        <a:spcBef>
          <a:spcPts val="6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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290763" indent="-344488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SzPct val="90000"/>
        <a:buFont typeface="Wingdings" pitchFamily="2" charset="2"/>
        <a:buChar char=""/>
        <a:defRPr lang="en-US" sz="18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2625725" indent="-344488" algn="l" defTabSz="914400" rtl="0" eaLnBrk="1" latinLnBrk="0" hangingPunct="1">
        <a:spcBef>
          <a:spcPts val="6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"/>
        <a:defRPr lang="en-US" sz="18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970213" indent="-344488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SzPct val="90000"/>
        <a:buFont typeface="Wingdings" pitchFamily="2" charset="2"/>
        <a:buChar char=""/>
        <a:defRPr lang="en-US" sz="18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3313113" indent="-344488" algn="l" defTabSz="914400" rtl="0" eaLnBrk="1" latinLnBrk="0" hangingPunct="1">
        <a:spcBef>
          <a:spcPts val="6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"/>
        <a:defRPr lang="en-US" sz="1800" kern="1200" dirty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hyperlink" Target="http://iteachit.net/onscroll/onscroll.html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iteachit.net/reference.html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MCOSS2WED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JavaScript: </a:t>
            </a:r>
            <a:r>
              <a:rPr lang="en-US" dirty="0" err="1" smtClean="0"/>
              <a:t>onscroll</a:t>
            </a:r>
            <a:endParaRPr lang="en-US" dirty="0"/>
          </a:p>
        </p:txBody>
      </p:sp>
      <p:pic>
        <p:nvPicPr>
          <p:cNvPr id="5" name="Picture 4" descr="File 14-11-2016, 09 54 46.jpeg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967" b="89885" l="0" r="92867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463948" y="2584723"/>
            <a:ext cx="4190999" cy="3143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5275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Create a header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4163" y="2133600"/>
            <a:ext cx="8574087" cy="3992563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Calibri"/>
                <a:cs typeface="Calibri"/>
              </a:rPr>
              <a:t>The width should be set to 100%.</a:t>
            </a:r>
          </a:p>
          <a:p>
            <a:r>
              <a:rPr lang="en-US" dirty="0" smtClean="0">
                <a:latin typeface="Calibri"/>
                <a:cs typeface="Calibri"/>
              </a:rPr>
              <a:t>Set the </a:t>
            </a:r>
            <a:r>
              <a:rPr lang="en-US" b="1" dirty="0" smtClean="0">
                <a:latin typeface="Calibri"/>
                <a:cs typeface="Calibri"/>
              </a:rPr>
              <a:t>display</a:t>
            </a:r>
            <a:r>
              <a:rPr lang="en-US" dirty="0" smtClean="0">
                <a:latin typeface="Calibri"/>
                <a:cs typeface="Calibri"/>
              </a:rPr>
              <a:t>, </a:t>
            </a:r>
            <a:r>
              <a:rPr lang="en-US" b="1" dirty="0" smtClean="0">
                <a:latin typeface="Calibri"/>
                <a:cs typeface="Calibri"/>
              </a:rPr>
              <a:t>position</a:t>
            </a:r>
            <a:r>
              <a:rPr lang="en-US" dirty="0">
                <a:latin typeface="Calibri"/>
                <a:cs typeface="Calibri"/>
              </a:rPr>
              <a:t> </a:t>
            </a:r>
            <a:r>
              <a:rPr lang="en-US" dirty="0" smtClean="0">
                <a:latin typeface="Calibri"/>
                <a:cs typeface="Calibri"/>
              </a:rPr>
              <a:t>and </a:t>
            </a:r>
            <a:r>
              <a:rPr lang="en-US" b="1" dirty="0" smtClean="0">
                <a:latin typeface="Calibri"/>
                <a:cs typeface="Calibri"/>
              </a:rPr>
              <a:t>font-size</a:t>
            </a:r>
            <a:r>
              <a:rPr lang="en-US" dirty="0" smtClean="0">
                <a:latin typeface="Calibri"/>
                <a:cs typeface="Calibri"/>
              </a:rPr>
              <a:t> as shown below.</a:t>
            </a:r>
          </a:p>
          <a:p>
            <a:r>
              <a:rPr lang="en-US" dirty="0" smtClean="0">
                <a:latin typeface="Calibri"/>
                <a:cs typeface="Calibri"/>
              </a:rPr>
              <a:t>The rest of this section of CSS is up to you:</a:t>
            </a:r>
            <a:endParaRPr lang="en-US" dirty="0">
              <a:latin typeface="Courier"/>
              <a:cs typeface="Courier"/>
            </a:endParaRPr>
          </a:p>
          <a:p>
            <a:pPr marL="0" indent="0">
              <a:buNone/>
            </a:pPr>
            <a:endParaRPr lang="en-US" b="1" dirty="0">
              <a:latin typeface="Courier"/>
              <a:cs typeface="Courier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94608" y="6338956"/>
            <a:ext cx="3754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(See onscroll-example2.html &amp; .</a:t>
            </a:r>
            <a:r>
              <a:rPr lang="en-US" i="1" dirty="0" err="1" smtClean="0"/>
              <a:t>css</a:t>
            </a:r>
            <a:r>
              <a:rPr lang="en-US" i="1" dirty="0" smtClean="0"/>
              <a:t>)</a:t>
            </a:r>
            <a:endParaRPr lang="en-US" i="1" dirty="0"/>
          </a:p>
        </p:txBody>
      </p:sp>
      <p:pic>
        <p:nvPicPr>
          <p:cNvPr id="6" name="Picture 5" descr="Screen Shot 2016-11-14 at 13.11.3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4608" y="3798957"/>
            <a:ext cx="3567134" cy="2617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8603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Create a header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4163" y="2133600"/>
            <a:ext cx="8574087" cy="3992563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Calibri"/>
                <a:cs typeface="Calibri"/>
              </a:rPr>
              <a:t>Copy the </a:t>
            </a:r>
            <a:r>
              <a:rPr lang="en-US" b="1" dirty="0" smtClean="0">
                <a:latin typeface="Calibri"/>
                <a:cs typeface="Calibri"/>
              </a:rPr>
              <a:t>.header </a:t>
            </a:r>
            <a:r>
              <a:rPr lang="en-US" dirty="0" smtClean="0">
                <a:latin typeface="Calibri"/>
                <a:cs typeface="Calibri"/>
              </a:rPr>
              <a:t>style into another section of CSS called </a:t>
            </a:r>
            <a:r>
              <a:rPr lang="en-US" b="1" dirty="0" smtClean="0">
                <a:latin typeface="Calibri"/>
                <a:cs typeface="Calibri"/>
              </a:rPr>
              <a:t>.small-header</a:t>
            </a:r>
            <a:r>
              <a:rPr lang="en-US" dirty="0" smtClean="0">
                <a:latin typeface="Calibri"/>
                <a:cs typeface="Calibri"/>
              </a:rPr>
              <a:t>.</a:t>
            </a:r>
          </a:p>
          <a:p>
            <a:r>
              <a:rPr lang="en-US" dirty="0" smtClean="0">
                <a:latin typeface="Calibri"/>
                <a:cs typeface="Calibri"/>
              </a:rPr>
              <a:t>Make the </a:t>
            </a:r>
            <a:r>
              <a:rPr lang="en-US" b="1" dirty="0" smtClean="0">
                <a:latin typeface="Calibri"/>
                <a:cs typeface="Calibri"/>
              </a:rPr>
              <a:t>font-size</a:t>
            </a:r>
            <a:r>
              <a:rPr lang="en-US" dirty="0" smtClean="0">
                <a:latin typeface="Calibri"/>
                <a:cs typeface="Calibri"/>
              </a:rPr>
              <a:t> much smaller in this new section:</a:t>
            </a:r>
            <a:endParaRPr lang="en-US" dirty="0">
              <a:latin typeface="Courier"/>
              <a:cs typeface="Courier"/>
            </a:endParaRPr>
          </a:p>
          <a:p>
            <a:pPr marL="0" indent="0">
              <a:buNone/>
            </a:pPr>
            <a:endParaRPr lang="en-US" b="1" dirty="0">
              <a:latin typeface="Courier"/>
              <a:cs typeface="Courier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94608" y="6338956"/>
            <a:ext cx="3754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(See onscroll-example3.html &amp; .</a:t>
            </a:r>
            <a:r>
              <a:rPr lang="en-US" i="1" dirty="0" err="1" smtClean="0"/>
              <a:t>css</a:t>
            </a:r>
            <a:r>
              <a:rPr lang="en-US" i="1" dirty="0" smtClean="0"/>
              <a:t>)</a:t>
            </a:r>
            <a:endParaRPr lang="en-US" i="1" dirty="0"/>
          </a:p>
        </p:txBody>
      </p:sp>
      <p:pic>
        <p:nvPicPr>
          <p:cNvPr id="6" name="Picture 5" descr="Screen Shot 2016-11-14 at 13.11.3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163" y="3639930"/>
            <a:ext cx="3567134" cy="2699026"/>
          </a:xfrm>
          <a:prstGeom prst="rect">
            <a:avLst/>
          </a:prstGeom>
        </p:spPr>
      </p:pic>
      <p:pic>
        <p:nvPicPr>
          <p:cNvPr id="4" name="Picture 3" descr="Screen Shot 2016-11-14 at 13.29.4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680" y="3639930"/>
            <a:ext cx="3566570" cy="2699026"/>
          </a:xfrm>
          <a:prstGeom prst="rect">
            <a:avLst/>
          </a:prstGeom>
        </p:spPr>
      </p:pic>
      <p:sp>
        <p:nvSpPr>
          <p:cNvPr id="7" name="Left-Right Arrow 6"/>
          <p:cNvSpPr/>
          <p:nvPr/>
        </p:nvSpPr>
        <p:spPr>
          <a:xfrm flipV="1">
            <a:off x="2794000" y="4406348"/>
            <a:ext cx="3025913" cy="198782"/>
          </a:xfrm>
          <a:prstGeom prst="left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5695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Create 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4163" y="2133600"/>
            <a:ext cx="8574087" cy="3992563"/>
          </a:xfrm>
        </p:spPr>
        <p:txBody>
          <a:bodyPr/>
          <a:lstStyle/>
          <a:p>
            <a:r>
              <a:rPr lang="en-US" dirty="0" smtClean="0"/>
              <a:t>Now we need some content.</a:t>
            </a:r>
          </a:p>
          <a:p>
            <a:r>
              <a:rPr lang="en-US" dirty="0" smtClean="0"/>
              <a:t>Create </a:t>
            </a:r>
            <a:r>
              <a:rPr lang="en-US" dirty="0" smtClean="0"/>
              <a:t>a paragraph </a:t>
            </a:r>
            <a:r>
              <a:rPr lang="en-US" dirty="0" smtClean="0"/>
              <a:t>section in your HTML file with lots of text inside it:</a:t>
            </a:r>
          </a:p>
        </p:txBody>
      </p:sp>
      <p:pic>
        <p:nvPicPr>
          <p:cNvPr id="5" name="Picture 4" descr="Screen Shot 2016-11-14 at 12.59.1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491" y="3644347"/>
            <a:ext cx="7023100" cy="25620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6" name="TextBox 5"/>
          <p:cNvSpPr txBox="1"/>
          <p:nvPr/>
        </p:nvSpPr>
        <p:spPr>
          <a:xfrm>
            <a:off x="2694608" y="6338956"/>
            <a:ext cx="3754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(See onscroll-example4.html &amp; .</a:t>
            </a:r>
            <a:r>
              <a:rPr lang="en-US" i="1" dirty="0" err="1" smtClean="0"/>
              <a:t>css</a:t>
            </a:r>
            <a:r>
              <a:rPr lang="en-US" i="1" dirty="0" smtClean="0"/>
              <a:t>)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0049398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 JavaScript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4163" y="2133600"/>
            <a:ext cx="8574087" cy="3992563"/>
          </a:xfrm>
        </p:spPr>
        <p:txBody>
          <a:bodyPr>
            <a:normAutofit/>
          </a:bodyPr>
          <a:lstStyle/>
          <a:p>
            <a:r>
              <a:rPr lang="en-US" dirty="0" smtClean="0"/>
              <a:t>We are going to call our script </a:t>
            </a:r>
            <a:r>
              <a:rPr lang="en-US" b="1" dirty="0" err="1" smtClean="0"/>
              <a:t>onscroll.js</a:t>
            </a:r>
            <a:r>
              <a:rPr lang="en-US" dirty="0" smtClean="0"/>
              <a:t>.</a:t>
            </a:r>
          </a:p>
          <a:p>
            <a:r>
              <a:rPr lang="en-US" dirty="0" smtClean="0"/>
              <a:t>Add this to the bottom of your </a:t>
            </a:r>
            <a:r>
              <a:rPr lang="en-US" b="1" dirty="0" smtClean="0"/>
              <a:t>&lt;head&gt;…&lt;/head&gt;</a:t>
            </a:r>
            <a:r>
              <a:rPr lang="en-US" dirty="0" smtClean="0"/>
              <a:t> </a:t>
            </a:r>
            <a:r>
              <a:rPr lang="en-US" dirty="0" smtClean="0"/>
              <a:t>section in your HTML file:</a:t>
            </a:r>
            <a:endParaRPr lang="en-US" dirty="0" smtClean="0"/>
          </a:p>
          <a:p>
            <a:pPr marL="0" indent="0">
              <a:buNone/>
            </a:pPr>
            <a:r>
              <a:rPr lang="en-US" sz="1800" b="1" dirty="0" smtClean="0">
                <a:latin typeface="Courier"/>
                <a:cs typeface="Courier"/>
              </a:rPr>
              <a:t>&lt;</a:t>
            </a:r>
            <a:r>
              <a:rPr lang="en-US" sz="1800" b="1" dirty="0">
                <a:latin typeface="Courier"/>
                <a:cs typeface="Courier"/>
              </a:rPr>
              <a:t>script type="text/</a:t>
            </a:r>
            <a:r>
              <a:rPr lang="en-US" sz="1800" b="1" dirty="0" err="1">
                <a:latin typeface="Courier"/>
                <a:cs typeface="Courier"/>
              </a:rPr>
              <a:t>javascript</a:t>
            </a:r>
            <a:r>
              <a:rPr lang="en-US" sz="1800" b="1" dirty="0">
                <a:latin typeface="Courier"/>
                <a:cs typeface="Courier"/>
              </a:rPr>
              <a:t>" </a:t>
            </a:r>
            <a:r>
              <a:rPr lang="en-US" sz="1800" b="1" dirty="0" err="1">
                <a:latin typeface="Courier"/>
                <a:cs typeface="Courier"/>
              </a:rPr>
              <a:t>src</a:t>
            </a:r>
            <a:r>
              <a:rPr lang="en-US" sz="1800" b="1" dirty="0">
                <a:latin typeface="Courier"/>
                <a:cs typeface="Courier"/>
              </a:rPr>
              <a:t>="</a:t>
            </a:r>
            <a:r>
              <a:rPr lang="en-US" sz="1800" b="1" dirty="0" err="1">
                <a:latin typeface="Courier"/>
                <a:cs typeface="Courier"/>
              </a:rPr>
              <a:t>js</a:t>
            </a:r>
            <a:r>
              <a:rPr lang="en-US" sz="1800" b="1" dirty="0">
                <a:latin typeface="Courier"/>
                <a:cs typeface="Courier"/>
              </a:rPr>
              <a:t>/</a:t>
            </a:r>
            <a:r>
              <a:rPr lang="en-US" sz="1800" b="1" dirty="0" err="1">
                <a:latin typeface="Courier"/>
                <a:cs typeface="Courier"/>
              </a:rPr>
              <a:t>onscroll.js</a:t>
            </a:r>
            <a:r>
              <a:rPr lang="en-US" sz="1800" b="1" dirty="0">
                <a:latin typeface="Courier"/>
                <a:cs typeface="Courier"/>
              </a:rPr>
              <a:t>"&gt;&lt;/script</a:t>
            </a:r>
            <a:r>
              <a:rPr lang="en-US" sz="1800" b="1" dirty="0" smtClean="0">
                <a:latin typeface="Courier"/>
                <a:cs typeface="Courier"/>
              </a:rPr>
              <a:t>&gt;</a:t>
            </a:r>
          </a:p>
        </p:txBody>
      </p:sp>
      <p:sp>
        <p:nvSpPr>
          <p:cNvPr id="7" name="Rectangle 6"/>
          <p:cNvSpPr/>
          <p:nvPr/>
        </p:nvSpPr>
        <p:spPr>
          <a:xfrm>
            <a:off x="284163" y="3754783"/>
            <a:ext cx="8574087" cy="397567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0526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 JavaScript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4163" y="2133600"/>
            <a:ext cx="8574087" cy="3992563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Calibri"/>
                <a:cs typeface="Calibri"/>
              </a:rPr>
              <a:t>Place or type the </a:t>
            </a:r>
            <a:r>
              <a:rPr lang="en-US" b="1" dirty="0" err="1" smtClean="0">
                <a:latin typeface="Calibri"/>
                <a:cs typeface="Calibri"/>
              </a:rPr>
              <a:t>onscroll.js</a:t>
            </a:r>
            <a:r>
              <a:rPr lang="en-US" dirty="0" smtClean="0">
                <a:latin typeface="Calibri"/>
                <a:cs typeface="Calibri"/>
              </a:rPr>
              <a:t> file into your </a:t>
            </a:r>
            <a:r>
              <a:rPr lang="en-US" b="1" dirty="0" err="1" smtClean="0">
                <a:latin typeface="Calibri"/>
                <a:cs typeface="Calibri"/>
              </a:rPr>
              <a:t>js</a:t>
            </a:r>
            <a:r>
              <a:rPr lang="en-US" dirty="0" smtClean="0">
                <a:latin typeface="Calibri"/>
                <a:cs typeface="Calibri"/>
              </a:rPr>
              <a:t> directory:</a:t>
            </a:r>
          </a:p>
          <a:p>
            <a:pPr marL="0" indent="0">
              <a:spcBef>
                <a:spcPts val="0"/>
              </a:spcBef>
              <a:buNone/>
            </a:pPr>
            <a:endParaRPr lang="en-US" sz="1600" b="1" dirty="0" smtClean="0">
              <a:latin typeface="Courier"/>
              <a:cs typeface="Courier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200" b="1" dirty="0" err="1" smtClean="0">
                <a:latin typeface="Courier"/>
                <a:cs typeface="Courier"/>
              </a:rPr>
              <a:t>window.onscroll</a:t>
            </a:r>
            <a:r>
              <a:rPr lang="en-US" sz="1200" b="1" dirty="0" smtClean="0">
                <a:latin typeface="Courier"/>
                <a:cs typeface="Courier"/>
              </a:rPr>
              <a:t> </a:t>
            </a:r>
            <a:r>
              <a:rPr lang="en-US" sz="1200" b="1" dirty="0">
                <a:latin typeface="Courier"/>
                <a:cs typeface="Courier"/>
              </a:rPr>
              <a:t>= function() {</a:t>
            </a:r>
            <a:r>
              <a:rPr lang="en-US" sz="1200" b="1" dirty="0" err="1">
                <a:latin typeface="Courier"/>
                <a:cs typeface="Courier"/>
              </a:rPr>
              <a:t>scrollDetect</a:t>
            </a:r>
            <a:r>
              <a:rPr lang="en-US" sz="1200" b="1" dirty="0">
                <a:latin typeface="Courier"/>
                <a:cs typeface="Courier"/>
              </a:rPr>
              <a:t>()};</a:t>
            </a:r>
          </a:p>
          <a:p>
            <a:pPr marL="0" indent="0">
              <a:spcBef>
                <a:spcPts val="0"/>
              </a:spcBef>
              <a:buNone/>
            </a:pPr>
            <a:endParaRPr lang="en-US" sz="1200" b="1" dirty="0">
              <a:latin typeface="Courier"/>
              <a:cs typeface="Courier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200" b="1" dirty="0">
                <a:latin typeface="Courier"/>
                <a:cs typeface="Courier"/>
              </a:rPr>
              <a:t>function </a:t>
            </a:r>
            <a:r>
              <a:rPr lang="en-US" sz="1200" b="1" dirty="0" err="1">
                <a:latin typeface="Courier"/>
                <a:cs typeface="Courier"/>
              </a:rPr>
              <a:t>scrollDetect</a:t>
            </a:r>
            <a:r>
              <a:rPr lang="en-US" sz="1200" b="1" dirty="0">
                <a:latin typeface="Courier"/>
                <a:cs typeface="Courier"/>
              </a:rPr>
              <a:t>()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b="1" dirty="0">
                <a:latin typeface="Courier"/>
                <a:cs typeface="Courier"/>
              </a:rPr>
              <a:t>    if (</a:t>
            </a:r>
            <a:r>
              <a:rPr lang="en-US" sz="1200" b="1" dirty="0" err="1">
                <a:latin typeface="Courier"/>
                <a:cs typeface="Courier"/>
              </a:rPr>
              <a:t>document.body.scrollTop</a:t>
            </a:r>
            <a:r>
              <a:rPr lang="en-US" sz="1200" b="1" dirty="0">
                <a:latin typeface="Courier"/>
                <a:cs typeface="Courier"/>
              </a:rPr>
              <a:t> &gt; 50 || </a:t>
            </a:r>
            <a:r>
              <a:rPr lang="en-US" sz="1200" b="1" dirty="0" err="1">
                <a:latin typeface="Courier"/>
                <a:cs typeface="Courier"/>
              </a:rPr>
              <a:t>document.documentElement.scrollTop</a:t>
            </a:r>
            <a:r>
              <a:rPr lang="en-US" sz="1200" b="1" dirty="0">
                <a:latin typeface="Courier"/>
                <a:cs typeface="Courier"/>
              </a:rPr>
              <a:t> &gt; 50)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b="1" dirty="0">
                <a:latin typeface="Courier"/>
                <a:cs typeface="Courier"/>
              </a:rPr>
              <a:t>        </a:t>
            </a:r>
            <a:r>
              <a:rPr lang="en-US" sz="1200" b="1" dirty="0" err="1">
                <a:latin typeface="Courier"/>
                <a:cs typeface="Courier"/>
              </a:rPr>
              <a:t>document.getElementById</a:t>
            </a:r>
            <a:r>
              <a:rPr lang="en-US" sz="1200" b="1" dirty="0">
                <a:latin typeface="Courier"/>
                <a:cs typeface="Courier"/>
              </a:rPr>
              <a:t>("shrink-</a:t>
            </a:r>
            <a:r>
              <a:rPr lang="en-US" sz="1200" b="1" dirty="0" err="1">
                <a:latin typeface="Courier"/>
                <a:cs typeface="Courier"/>
              </a:rPr>
              <a:t>onscroll</a:t>
            </a:r>
            <a:r>
              <a:rPr lang="en-US" sz="1200" b="1" dirty="0">
                <a:latin typeface="Courier"/>
                <a:cs typeface="Courier"/>
              </a:rPr>
              <a:t>").</a:t>
            </a:r>
            <a:r>
              <a:rPr lang="en-US" sz="1200" b="1" dirty="0" err="1">
                <a:latin typeface="Courier"/>
                <a:cs typeface="Courier"/>
              </a:rPr>
              <a:t>className</a:t>
            </a:r>
            <a:r>
              <a:rPr lang="en-US" sz="1200" b="1" dirty="0">
                <a:latin typeface="Courier"/>
                <a:cs typeface="Courier"/>
              </a:rPr>
              <a:t> = "small-header";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b="1" dirty="0">
                <a:latin typeface="Courier"/>
                <a:cs typeface="Courier"/>
              </a:rPr>
              <a:t>    } else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b="1" dirty="0">
                <a:latin typeface="Courier"/>
                <a:cs typeface="Courier"/>
              </a:rPr>
              <a:t>        </a:t>
            </a:r>
            <a:r>
              <a:rPr lang="en-US" sz="1200" b="1" dirty="0" err="1">
                <a:latin typeface="Courier"/>
                <a:cs typeface="Courier"/>
              </a:rPr>
              <a:t>document.getElementById</a:t>
            </a:r>
            <a:r>
              <a:rPr lang="en-US" sz="1200" b="1" dirty="0">
                <a:latin typeface="Courier"/>
                <a:cs typeface="Courier"/>
              </a:rPr>
              <a:t>("shrink-</a:t>
            </a:r>
            <a:r>
              <a:rPr lang="en-US" sz="1200" b="1" dirty="0" err="1">
                <a:latin typeface="Courier"/>
                <a:cs typeface="Courier"/>
              </a:rPr>
              <a:t>onscroll</a:t>
            </a:r>
            <a:r>
              <a:rPr lang="en-US" sz="1200" b="1" dirty="0">
                <a:latin typeface="Courier"/>
                <a:cs typeface="Courier"/>
              </a:rPr>
              <a:t>").</a:t>
            </a:r>
            <a:r>
              <a:rPr lang="en-US" sz="1200" b="1" dirty="0" err="1">
                <a:latin typeface="Courier"/>
                <a:cs typeface="Courier"/>
              </a:rPr>
              <a:t>className</a:t>
            </a:r>
            <a:r>
              <a:rPr lang="en-US" sz="1200" b="1" dirty="0">
                <a:latin typeface="Courier"/>
                <a:cs typeface="Courier"/>
              </a:rPr>
              <a:t> = "header";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b="1" dirty="0">
                <a:latin typeface="Courier"/>
                <a:cs typeface="Courier"/>
              </a:rPr>
              <a:t>    } </a:t>
            </a:r>
          </a:p>
        </p:txBody>
      </p:sp>
      <p:sp>
        <p:nvSpPr>
          <p:cNvPr id="6" name="Rectangle 5"/>
          <p:cNvSpPr/>
          <p:nvPr/>
        </p:nvSpPr>
        <p:spPr>
          <a:xfrm>
            <a:off x="284163" y="2650437"/>
            <a:ext cx="8407054" cy="171173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1588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 JavaScript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4163" y="2133600"/>
            <a:ext cx="8574087" cy="3992563"/>
          </a:xfrm>
        </p:spPr>
        <p:txBody>
          <a:bodyPr>
            <a:normAutofit/>
          </a:bodyPr>
          <a:lstStyle/>
          <a:p>
            <a:r>
              <a:rPr lang="en-US" dirty="0" smtClean="0"/>
              <a:t>This script </a:t>
            </a:r>
            <a:r>
              <a:rPr lang="en-US" dirty="0" smtClean="0"/>
              <a:t>runs when </a:t>
            </a:r>
            <a:r>
              <a:rPr lang="en-US" dirty="0" smtClean="0"/>
              <a:t>the page has been scrolled.</a:t>
            </a:r>
          </a:p>
          <a:p>
            <a:r>
              <a:rPr lang="en-US" dirty="0" smtClean="0"/>
              <a:t>The amount that the page needs to be scrolled before the script changes the class of the appropriate element is set here:</a:t>
            </a:r>
          </a:p>
          <a:p>
            <a:pPr marL="0" indent="0">
              <a:spcBef>
                <a:spcPts val="0"/>
              </a:spcBef>
              <a:buNone/>
            </a:pPr>
            <a:endParaRPr lang="en-US" sz="1200" b="1" dirty="0" smtClean="0">
              <a:latin typeface="Courier"/>
              <a:cs typeface="Courier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200" b="1" dirty="0" err="1" smtClean="0">
                <a:latin typeface="Courier"/>
                <a:cs typeface="Courier"/>
              </a:rPr>
              <a:t>window.onscroll</a:t>
            </a:r>
            <a:r>
              <a:rPr lang="en-US" sz="1200" b="1" dirty="0" smtClean="0">
                <a:latin typeface="Courier"/>
                <a:cs typeface="Courier"/>
              </a:rPr>
              <a:t> </a:t>
            </a:r>
            <a:r>
              <a:rPr lang="en-US" sz="1200" b="1" dirty="0">
                <a:latin typeface="Courier"/>
                <a:cs typeface="Courier"/>
              </a:rPr>
              <a:t>= function() {</a:t>
            </a:r>
            <a:r>
              <a:rPr lang="en-US" sz="1200" b="1" dirty="0" err="1">
                <a:latin typeface="Courier"/>
                <a:cs typeface="Courier"/>
              </a:rPr>
              <a:t>scrollDetect</a:t>
            </a:r>
            <a:r>
              <a:rPr lang="en-US" sz="1200" b="1" dirty="0">
                <a:latin typeface="Courier"/>
                <a:cs typeface="Courier"/>
              </a:rPr>
              <a:t>()};</a:t>
            </a:r>
          </a:p>
          <a:p>
            <a:pPr marL="0" indent="0">
              <a:spcBef>
                <a:spcPts val="0"/>
              </a:spcBef>
              <a:buNone/>
            </a:pPr>
            <a:endParaRPr lang="en-US" sz="1200" b="1" dirty="0">
              <a:latin typeface="Courier"/>
              <a:cs typeface="Courier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200" b="1" dirty="0">
                <a:latin typeface="Courier"/>
                <a:cs typeface="Courier"/>
              </a:rPr>
              <a:t>function </a:t>
            </a:r>
            <a:r>
              <a:rPr lang="en-US" sz="1200" b="1" dirty="0" err="1">
                <a:latin typeface="Courier"/>
                <a:cs typeface="Courier"/>
              </a:rPr>
              <a:t>scrollDetect</a:t>
            </a:r>
            <a:r>
              <a:rPr lang="en-US" sz="1200" b="1" dirty="0">
                <a:latin typeface="Courier"/>
                <a:cs typeface="Courier"/>
              </a:rPr>
              <a:t>()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b="1" dirty="0">
                <a:latin typeface="Courier"/>
                <a:cs typeface="Courier"/>
              </a:rPr>
              <a:t>    if (</a:t>
            </a:r>
            <a:r>
              <a:rPr lang="en-US" sz="1200" b="1" dirty="0" err="1">
                <a:latin typeface="Courier"/>
                <a:cs typeface="Courier"/>
              </a:rPr>
              <a:t>document.body.scrollTop</a:t>
            </a:r>
            <a:r>
              <a:rPr lang="en-US" sz="1200" b="1" dirty="0">
                <a:latin typeface="Courier"/>
                <a:cs typeface="Courier"/>
              </a:rPr>
              <a:t> &gt; 50 || </a:t>
            </a:r>
            <a:r>
              <a:rPr lang="en-US" sz="1200" b="1" dirty="0" err="1">
                <a:latin typeface="Courier"/>
                <a:cs typeface="Courier"/>
              </a:rPr>
              <a:t>document.documentElement.scrollTop</a:t>
            </a:r>
            <a:r>
              <a:rPr lang="en-US" sz="1200" b="1" dirty="0">
                <a:latin typeface="Courier"/>
                <a:cs typeface="Courier"/>
              </a:rPr>
              <a:t> &gt; 50)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b="1" dirty="0">
                <a:latin typeface="Courier"/>
                <a:cs typeface="Courier"/>
              </a:rPr>
              <a:t>        </a:t>
            </a:r>
            <a:r>
              <a:rPr lang="en-US" sz="1200" b="1" dirty="0" err="1">
                <a:latin typeface="Courier"/>
                <a:cs typeface="Courier"/>
              </a:rPr>
              <a:t>document.getElementById</a:t>
            </a:r>
            <a:r>
              <a:rPr lang="en-US" sz="1200" b="1" dirty="0">
                <a:latin typeface="Courier"/>
                <a:cs typeface="Courier"/>
              </a:rPr>
              <a:t>("shrink-</a:t>
            </a:r>
            <a:r>
              <a:rPr lang="en-US" sz="1200" b="1" dirty="0" err="1">
                <a:latin typeface="Courier"/>
                <a:cs typeface="Courier"/>
              </a:rPr>
              <a:t>onscroll</a:t>
            </a:r>
            <a:r>
              <a:rPr lang="en-US" sz="1200" b="1" dirty="0">
                <a:latin typeface="Courier"/>
                <a:cs typeface="Courier"/>
              </a:rPr>
              <a:t>").</a:t>
            </a:r>
            <a:r>
              <a:rPr lang="en-US" sz="1200" b="1" dirty="0" err="1">
                <a:latin typeface="Courier"/>
                <a:cs typeface="Courier"/>
              </a:rPr>
              <a:t>className</a:t>
            </a:r>
            <a:r>
              <a:rPr lang="en-US" sz="1200" b="1" dirty="0">
                <a:latin typeface="Courier"/>
                <a:cs typeface="Courier"/>
              </a:rPr>
              <a:t> = "small-header";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b="1" dirty="0">
                <a:latin typeface="Courier"/>
                <a:cs typeface="Courier"/>
              </a:rPr>
              <a:t>    } else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b="1" dirty="0">
                <a:latin typeface="Courier"/>
                <a:cs typeface="Courier"/>
              </a:rPr>
              <a:t>        </a:t>
            </a:r>
            <a:r>
              <a:rPr lang="en-US" sz="1200" b="1" dirty="0" err="1">
                <a:latin typeface="Courier"/>
                <a:cs typeface="Courier"/>
              </a:rPr>
              <a:t>document.getElementById</a:t>
            </a:r>
            <a:r>
              <a:rPr lang="en-US" sz="1200" b="1" dirty="0">
                <a:latin typeface="Courier"/>
                <a:cs typeface="Courier"/>
              </a:rPr>
              <a:t>("shrink-</a:t>
            </a:r>
            <a:r>
              <a:rPr lang="en-US" sz="1200" b="1" dirty="0" err="1">
                <a:latin typeface="Courier"/>
                <a:cs typeface="Courier"/>
              </a:rPr>
              <a:t>onscroll</a:t>
            </a:r>
            <a:r>
              <a:rPr lang="en-US" sz="1200" b="1" dirty="0">
                <a:latin typeface="Courier"/>
                <a:cs typeface="Courier"/>
              </a:rPr>
              <a:t>").</a:t>
            </a:r>
            <a:r>
              <a:rPr lang="en-US" sz="1200" b="1" dirty="0" err="1">
                <a:latin typeface="Courier"/>
                <a:cs typeface="Courier"/>
              </a:rPr>
              <a:t>className</a:t>
            </a:r>
            <a:r>
              <a:rPr lang="en-US" sz="1200" b="1" dirty="0">
                <a:latin typeface="Courier"/>
                <a:cs typeface="Courier"/>
              </a:rPr>
              <a:t> = "header";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b="1" dirty="0">
                <a:latin typeface="Courier"/>
                <a:cs typeface="Courier"/>
              </a:rPr>
              <a:t>    } 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84163" y="3667989"/>
            <a:ext cx="8407054" cy="1678608"/>
            <a:chOff x="284163" y="4030869"/>
            <a:chExt cx="8407054" cy="1678608"/>
          </a:xfrm>
        </p:grpSpPr>
        <p:sp>
          <p:nvSpPr>
            <p:cNvPr id="6" name="Rectangle 5"/>
            <p:cNvSpPr/>
            <p:nvPr/>
          </p:nvSpPr>
          <p:spPr>
            <a:xfrm>
              <a:off x="284163" y="4030869"/>
              <a:ext cx="8407054" cy="1678608"/>
            </a:xfrm>
            <a:prstGeom prst="rect">
              <a:avLst/>
            </a:prstGeom>
            <a:noFill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Down Arrow 3"/>
            <p:cNvSpPr/>
            <p:nvPr/>
          </p:nvSpPr>
          <p:spPr>
            <a:xfrm>
              <a:off x="3445565" y="4340087"/>
              <a:ext cx="242957" cy="276087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Down Arrow 6"/>
            <p:cNvSpPr/>
            <p:nvPr/>
          </p:nvSpPr>
          <p:spPr>
            <a:xfrm>
              <a:off x="7385878" y="4340087"/>
              <a:ext cx="242957" cy="276087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3445565" y="4616174"/>
              <a:ext cx="265043" cy="242956"/>
            </a:xfrm>
            <a:prstGeom prst="ellipse">
              <a:avLst/>
            </a:prstGeom>
            <a:noFill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7385878" y="4616174"/>
              <a:ext cx="265043" cy="242956"/>
            </a:xfrm>
            <a:prstGeom prst="ellipse">
              <a:avLst/>
            </a:prstGeom>
            <a:noFill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644584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 JavaScript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4163" y="2133600"/>
            <a:ext cx="8574087" cy="3992563"/>
          </a:xfrm>
        </p:spPr>
        <p:txBody>
          <a:bodyPr>
            <a:normAutofit/>
          </a:bodyPr>
          <a:lstStyle/>
          <a:p>
            <a:r>
              <a:rPr lang="en-US" dirty="0" smtClean="0"/>
              <a:t>What does this symbol here mean?</a:t>
            </a:r>
          </a:p>
          <a:p>
            <a:pPr marL="0" indent="0">
              <a:spcBef>
                <a:spcPts val="0"/>
              </a:spcBef>
              <a:buNone/>
            </a:pPr>
            <a:endParaRPr lang="en-US" sz="1200" b="1" dirty="0" smtClean="0">
              <a:latin typeface="Courier"/>
              <a:cs typeface="Courier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 err="1" smtClean="0">
                <a:latin typeface="Courier"/>
                <a:cs typeface="Courier"/>
              </a:rPr>
              <a:t>window.onscroll</a:t>
            </a:r>
            <a:r>
              <a:rPr lang="en-US" sz="1200" dirty="0" smtClean="0">
                <a:latin typeface="Courier"/>
                <a:cs typeface="Courier"/>
              </a:rPr>
              <a:t> </a:t>
            </a:r>
            <a:r>
              <a:rPr lang="en-US" sz="1200" dirty="0">
                <a:latin typeface="Courier"/>
                <a:cs typeface="Courier"/>
              </a:rPr>
              <a:t>= function() {</a:t>
            </a:r>
            <a:r>
              <a:rPr lang="en-US" sz="1200" dirty="0" err="1">
                <a:latin typeface="Courier"/>
                <a:cs typeface="Courier"/>
              </a:rPr>
              <a:t>scrollDetect</a:t>
            </a:r>
            <a:r>
              <a:rPr lang="en-US" sz="1200" dirty="0">
                <a:latin typeface="Courier"/>
                <a:cs typeface="Courier"/>
              </a:rPr>
              <a:t>()};</a:t>
            </a:r>
          </a:p>
          <a:p>
            <a:pPr marL="0" indent="0">
              <a:spcBef>
                <a:spcPts val="0"/>
              </a:spcBef>
              <a:buNone/>
            </a:pPr>
            <a:endParaRPr lang="en-US" sz="1200" dirty="0">
              <a:latin typeface="Courier"/>
              <a:cs typeface="Courier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latin typeface="Courier"/>
                <a:cs typeface="Courier"/>
              </a:rPr>
              <a:t>function </a:t>
            </a:r>
            <a:r>
              <a:rPr lang="en-US" sz="1200" dirty="0" err="1">
                <a:latin typeface="Courier"/>
                <a:cs typeface="Courier"/>
              </a:rPr>
              <a:t>scrollDetect</a:t>
            </a:r>
            <a:r>
              <a:rPr lang="en-US" sz="1200" dirty="0">
                <a:latin typeface="Courier"/>
                <a:cs typeface="Courier"/>
              </a:rPr>
              <a:t>()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latin typeface="Courier"/>
                <a:cs typeface="Courier"/>
              </a:rPr>
              <a:t>    if (</a:t>
            </a:r>
            <a:r>
              <a:rPr lang="en-US" sz="1200" dirty="0" err="1">
                <a:latin typeface="Courier"/>
                <a:cs typeface="Courier"/>
              </a:rPr>
              <a:t>document.body.scrollTop</a:t>
            </a:r>
            <a:r>
              <a:rPr lang="en-US" sz="1200" dirty="0">
                <a:latin typeface="Courier"/>
                <a:cs typeface="Courier"/>
              </a:rPr>
              <a:t> &gt; 50 </a:t>
            </a:r>
            <a:r>
              <a:rPr lang="en-US" sz="1200" b="1" dirty="0">
                <a:latin typeface="Courier"/>
                <a:cs typeface="Courier"/>
              </a:rPr>
              <a:t>|| </a:t>
            </a:r>
            <a:r>
              <a:rPr lang="en-US" sz="1200" dirty="0" err="1">
                <a:latin typeface="Courier"/>
                <a:cs typeface="Courier"/>
              </a:rPr>
              <a:t>document.documentElement.scrollTop</a:t>
            </a:r>
            <a:r>
              <a:rPr lang="en-US" sz="1200" dirty="0">
                <a:latin typeface="Courier"/>
                <a:cs typeface="Courier"/>
              </a:rPr>
              <a:t> &gt; 50)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latin typeface="Courier"/>
                <a:cs typeface="Courier"/>
              </a:rPr>
              <a:t>        </a:t>
            </a:r>
            <a:r>
              <a:rPr lang="en-US" sz="1200" dirty="0" err="1">
                <a:latin typeface="Courier"/>
                <a:cs typeface="Courier"/>
              </a:rPr>
              <a:t>document.getElementById</a:t>
            </a:r>
            <a:r>
              <a:rPr lang="en-US" sz="1200" dirty="0">
                <a:latin typeface="Courier"/>
                <a:cs typeface="Courier"/>
              </a:rPr>
              <a:t>("shrink-</a:t>
            </a:r>
            <a:r>
              <a:rPr lang="en-US" sz="1200" dirty="0" err="1">
                <a:latin typeface="Courier"/>
                <a:cs typeface="Courier"/>
              </a:rPr>
              <a:t>onscroll</a:t>
            </a:r>
            <a:r>
              <a:rPr lang="en-US" sz="1200" dirty="0">
                <a:latin typeface="Courier"/>
                <a:cs typeface="Courier"/>
              </a:rPr>
              <a:t>").</a:t>
            </a:r>
            <a:r>
              <a:rPr lang="en-US" sz="1200" dirty="0" err="1">
                <a:latin typeface="Courier"/>
                <a:cs typeface="Courier"/>
              </a:rPr>
              <a:t>className</a:t>
            </a:r>
            <a:r>
              <a:rPr lang="en-US" sz="1200" dirty="0">
                <a:latin typeface="Courier"/>
                <a:cs typeface="Courier"/>
              </a:rPr>
              <a:t> = "small-header";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latin typeface="Courier"/>
                <a:cs typeface="Courier"/>
              </a:rPr>
              <a:t>    } else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latin typeface="Courier"/>
                <a:cs typeface="Courier"/>
              </a:rPr>
              <a:t>        </a:t>
            </a:r>
            <a:r>
              <a:rPr lang="en-US" sz="1200" dirty="0" err="1">
                <a:latin typeface="Courier"/>
                <a:cs typeface="Courier"/>
              </a:rPr>
              <a:t>document.getElementById</a:t>
            </a:r>
            <a:r>
              <a:rPr lang="en-US" sz="1200" dirty="0">
                <a:latin typeface="Courier"/>
                <a:cs typeface="Courier"/>
              </a:rPr>
              <a:t>("shrink-</a:t>
            </a:r>
            <a:r>
              <a:rPr lang="en-US" sz="1200" dirty="0" err="1">
                <a:latin typeface="Courier"/>
                <a:cs typeface="Courier"/>
              </a:rPr>
              <a:t>onscroll</a:t>
            </a:r>
            <a:r>
              <a:rPr lang="en-US" sz="1200" dirty="0">
                <a:latin typeface="Courier"/>
                <a:cs typeface="Courier"/>
              </a:rPr>
              <a:t>").</a:t>
            </a:r>
            <a:r>
              <a:rPr lang="en-US" sz="1200" dirty="0" err="1">
                <a:latin typeface="Courier"/>
                <a:cs typeface="Courier"/>
              </a:rPr>
              <a:t>className</a:t>
            </a:r>
            <a:r>
              <a:rPr lang="en-US" sz="1200" dirty="0">
                <a:latin typeface="Courier"/>
                <a:cs typeface="Courier"/>
              </a:rPr>
              <a:t> = "header";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latin typeface="Courier"/>
                <a:cs typeface="Courier"/>
              </a:rPr>
              <a:t>    } </a:t>
            </a:r>
          </a:p>
        </p:txBody>
      </p:sp>
      <p:sp>
        <p:nvSpPr>
          <p:cNvPr id="6" name="Rectangle 5"/>
          <p:cNvSpPr/>
          <p:nvPr/>
        </p:nvSpPr>
        <p:spPr>
          <a:xfrm>
            <a:off x="284163" y="2672521"/>
            <a:ext cx="8407054" cy="16786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710609" y="3268870"/>
            <a:ext cx="265043" cy="242956"/>
          </a:xfrm>
          <a:prstGeom prst="ellips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7"/>
          <p:cNvSpPr/>
          <p:nvPr/>
        </p:nvSpPr>
        <p:spPr>
          <a:xfrm>
            <a:off x="3710609" y="2540000"/>
            <a:ext cx="265043" cy="640522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3039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 JavaScript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4163" y="2133600"/>
            <a:ext cx="8574087" cy="3992563"/>
          </a:xfrm>
        </p:spPr>
        <p:txBody>
          <a:bodyPr>
            <a:normAutofit/>
          </a:bodyPr>
          <a:lstStyle/>
          <a:p>
            <a:r>
              <a:rPr lang="en-US" dirty="0" smtClean="0"/>
              <a:t>This is a logical </a:t>
            </a:r>
            <a:r>
              <a:rPr lang="en-US" b="1" dirty="0" smtClean="0"/>
              <a:t>OR </a:t>
            </a:r>
            <a:r>
              <a:rPr lang="en-US" dirty="0" smtClean="0"/>
              <a:t>operator.</a:t>
            </a:r>
          </a:p>
          <a:p>
            <a:r>
              <a:rPr lang="en-US" dirty="0" smtClean="0"/>
              <a:t>It means that the script will perform a check and if </a:t>
            </a:r>
            <a:r>
              <a:rPr lang="en-US" b="1" dirty="0" smtClean="0"/>
              <a:t>either</a:t>
            </a:r>
            <a:r>
              <a:rPr lang="en-US" dirty="0" smtClean="0"/>
              <a:t> of two conditions is true (if the body OR the document element is scrolled is greater that 50 pixels), the highlighted line will run:</a:t>
            </a:r>
          </a:p>
          <a:p>
            <a:pPr marL="0" indent="0">
              <a:spcBef>
                <a:spcPts val="0"/>
              </a:spcBef>
              <a:buNone/>
            </a:pPr>
            <a:endParaRPr lang="en-US" sz="1200" b="1" dirty="0" smtClean="0">
              <a:latin typeface="Courier"/>
              <a:cs typeface="Courier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 err="1" smtClean="0">
                <a:latin typeface="Courier"/>
                <a:cs typeface="Courier"/>
              </a:rPr>
              <a:t>window.onscroll</a:t>
            </a:r>
            <a:r>
              <a:rPr lang="en-US" sz="1200" dirty="0" smtClean="0">
                <a:latin typeface="Courier"/>
                <a:cs typeface="Courier"/>
              </a:rPr>
              <a:t> </a:t>
            </a:r>
            <a:r>
              <a:rPr lang="en-US" sz="1200" dirty="0">
                <a:latin typeface="Courier"/>
                <a:cs typeface="Courier"/>
              </a:rPr>
              <a:t>= function() {</a:t>
            </a:r>
            <a:r>
              <a:rPr lang="en-US" sz="1200" dirty="0" err="1">
                <a:latin typeface="Courier"/>
                <a:cs typeface="Courier"/>
              </a:rPr>
              <a:t>scrollDetect</a:t>
            </a:r>
            <a:r>
              <a:rPr lang="en-US" sz="1200" dirty="0">
                <a:latin typeface="Courier"/>
                <a:cs typeface="Courier"/>
              </a:rPr>
              <a:t>()};</a:t>
            </a:r>
          </a:p>
          <a:p>
            <a:pPr marL="0" indent="0">
              <a:spcBef>
                <a:spcPts val="0"/>
              </a:spcBef>
              <a:buNone/>
            </a:pPr>
            <a:endParaRPr lang="en-US" sz="1200" dirty="0">
              <a:latin typeface="Courier"/>
              <a:cs typeface="Courier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latin typeface="Courier"/>
                <a:cs typeface="Courier"/>
              </a:rPr>
              <a:t>function </a:t>
            </a:r>
            <a:r>
              <a:rPr lang="en-US" sz="1200" dirty="0" err="1">
                <a:latin typeface="Courier"/>
                <a:cs typeface="Courier"/>
              </a:rPr>
              <a:t>scrollDetect</a:t>
            </a:r>
            <a:r>
              <a:rPr lang="en-US" sz="1200" dirty="0">
                <a:latin typeface="Courier"/>
                <a:cs typeface="Courier"/>
              </a:rPr>
              <a:t>()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latin typeface="Courier"/>
                <a:cs typeface="Courier"/>
              </a:rPr>
              <a:t>    if (</a:t>
            </a:r>
            <a:r>
              <a:rPr lang="en-US" sz="1200" dirty="0" err="1">
                <a:latin typeface="Courier"/>
                <a:cs typeface="Courier"/>
              </a:rPr>
              <a:t>document.body.scrollTop</a:t>
            </a:r>
            <a:r>
              <a:rPr lang="en-US" sz="1200" dirty="0">
                <a:latin typeface="Courier"/>
                <a:cs typeface="Courier"/>
              </a:rPr>
              <a:t> &gt; 50 </a:t>
            </a:r>
            <a:r>
              <a:rPr lang="en-US" sz="1200" b="1" dirty="0">
                <a:latin typeface="Courier"/>
                <a:cs typeface="Courier"/>
              </a:rPr>
              <a:t>|| </a:t>
            </a:r>
            <a:r>
              <a:rPr lang="en-US" sz="1200" dirty="0" err="1">
                <a:latin typeface="Courier"/>
                <a:cs typeface="Courier"/>
              </a:rPr>
              <a:t>document.documentElement.scrollTop</a:t>
            </a:r>
            <a:r>
              <a:rPr lang="en-US" sz="1200" dirty="0">
                <a:latin typeface="Courier"/>
                <a:cs typeface="Courier"/>
              </a:rPr>
              <a:t> &gt; 50)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latin typeface="Courier"/>
                <a:cs typeface="Courier"/>
              </a:rPr>
              <a:t>        </a:t>
            </a:r>
            <a:r>
              <a:rPr lang="en-US" sz="1200" dirty="0" err="1">
                <a:latin typeface="Courier"/>
                <a:cs typeface="Courier"/>
              </a:rPr>
              <a:t>document.getElementById</a:t>
            </a:r>
            <a:r>
              <a:rPr lang="en-US" sz="1200" dirty="0">
                <a:latin typeface="Courier"/>
                <a:cs typeface="Courier"/>
              </a:rPr>
              <a:t>("shrink-</a:t>
            </a:r>
            <a:r>
              <a:rPr lang="en-US" sz="1200" dirty="0" err="1">
                <a:latin typeface="Courier"/>
                <a:cs typeface="Courier"/>
              </a:rPr>
              <a:t>onscroll</a:t>
            </a:r>
            <a:r>
              <a:rPr lang="en-US" sz="1200" dirty="0">
                <a:latin typeface="Courier"/>
                <a:cs typeface="Courier"/>
              </a:rPr>
              <a:t>").</a:t>
            </a:r>
            <a:r>
              <a:rPr lang="en-US" sz="1200" dirty="0" err="1">
                <a:latin typeface="Courier"/>
                <a:cs typeface="Courier"/>
              </a:rPr>
              <a:t>className</a:t>
            </a:r>
            <a:r>
              <a:rPr lang="en-US" sz="1200" dirty="0">
                <a:latin typeface="Courier"/>
                <a:cs typeface="Courier"/>
              </a:rPr>
              <a:t> = "small-header";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latin typeface="Courier"/>
                <a:cs typeface="Courier"/>
              </a:rPr>
              <a:t>    } else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latin typeface="Courier"/>
                <a:cs typeface="Courier"/>
              </a:rPr>
              <a:t>        </a:t>
            </a:r>
            <a:r>
              <a:rPr lang="en-US" sz="1200" dirty="0" err="1">
                <a:latin typeface="Courier"/>
                <a:cs typeface="Courier"/>
              </a:rPr>
              <a:t>document.getElementById</a:t>
            </a:r>
            <a:r>
              <a:rPr lang="en-US" sz="1200" dirty="0">
                <a:latin typeface="Courier"/>
                <a:cs typeface="Courier"/>
              </a:rPr>
              <a:t>("shrink-</a:t>
            </a:r>
            <a:r>
              <a:rPr lang="en-US" sz="1200" dirty="0" err="1">
                <a:latin typeface="Courier"/>
                <a:cs typeface="Courier"/>
              </a:rPr>
              <a:t>onscroll</a:t>
            </a:r>
            <a:r>
              <a:rPr lang="en-US" sz="1200" dirty="0">
                <a:latin typeface="Courier"/>
                <a:cs typeface="Courier"/>
              </a:rPr>
              <a:t>").</a:t>
            </a:r>
            <a:r>
              <a:rPr lang="en-US" sz="1200" dirty="0" err="1">
                <a:latin typeface="Courier"/>
                <a:cs typeface="Courier"/>
              </a:rPr>
              <a:t>className</a:t>
            </a:r>
            <a:r>
              <a:rPr lang="en-US" sz="1200" dirty="0">
                <a:latin typeface="Courier"/>
                <a:cs typeface="Courier"/>
              </a:rPr>
              <a:t> = "header";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latin typeface="Courier"/>
                <a:cs typeface="Courier"/>
              </a:rPr>
              <a:t>    } </a:t>
            </a:r>
          </a:p>
        </p:txBody>
      </p:sp>
      <p:sp>
        <p:nvSpPr>
          <p:cNvPr id="6" name="Rectangle 5"/>
          <p:cNvSpPr/>
          <p:nvPr/>
        </p:nvSpPr>
        <p:spPr>
          <a:xfrm>
            <a:off x="284163" y="4052956"/>
            <a:ext cx="8407054" cy="16786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710609" y="4605132"/>
            <a:ext cx="265043" cy="242956"/>
          </a:xfrm>
          <a:prstGeom prst="ellips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060174" y="4803913"/>
            <a:ext cx="6482522" cy="220870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7533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 JavaScript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4163" y="2133600"/>
            <a:ext cx="8574087" cy="3992563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Otherwise, this line is executed: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spcBef>
                <a:spcPts val="0"/>
              </a:spcBef>
              <a:buNone/>
            </a:pPr>
            <a:endParaRPr lang="en-US" sz="1200" b="1" dirty="0" smtClean="0">
              <a:latin typeface="Courier"/>
              <a:cs typeface="Courier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 err="1" smtClean="0">
                <a:latin typeface="Courier"/>
                <a:cs typeface="Courier"/>
              </a:rPr>
              <a:t>window.onscroll</a:t>
            </a:r>
            <a:r>
              <a:rPr lang="en-US" sz="1200" dirty="0" smtClean="0">
                <a:latin typeface="Courier"/>
                <a:cs typeface="Courier"/>
              </a:rPr>
              <a:t> </a:t>
            </a:r>
            <a:r>
              <a:rPr lang="en-US" sz="1200" dirty="0">
                <a:latin typeface="Courier"/>
                <a:cs typeface="Courier"/>
              </a:rPr>
              <a:t>= function() {</a:t>
            </a:r>
            <a:r>
              <a:rPr lang="en-US" sz="1200" dirty="0" err="1">
                <a:latin typeface="Courier"/>
                <a:cs typeface="Courier"/>
              </a:rPr>
              <a:t>scrollDetect</a:t>
            </a:r>
            <a:r>
              <a:rPr lang="en-US" sz="1200" dirty="0">
                <a:latin typeface="Courier"/>
                <a:cs typeface="Courier"/>
              </a:rPr>
              <a:t>()};</a:t>
            </a:r>
          </a:p>
          <a:p>
            <a:pPr marL="0" indent="0">
              <a:spcBef>
                <a:spcPts val="0"/>
              </a:spcBef>
              <a:buNone/>
            </a:pPr>
            <a:endParaRPr lang="en-US" sz="1200" dirty="0">
              <a:latin typeface="Courier"/>
              <a:cs typeface="Courier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latin typeface="Courier"/>
                <a:cs typeface="Courier"/>
              </a:rPr>
              <a:t>function </a:t>
            </a:r>
            <a:r>
              <a:rPr lang="en-US" sz="1200" dirty="0" err="1">
                <a:latin typeface="Courier"/>
                <a:cs typeface="Courier"/>
              </a:rPr>
              <a:t>scrollDetect</a:t>
            </a:r>
            <a:r>
              <a:rPr lang="en-US" sz="1200" dirty="0">
                <a:latin typeface="Courier"/>
                <a:cs typeface="Courier"/>
              </a:rPr>
              <a:t>()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latin typeface="Courier"/>
                <a:cs typeface="Courier"/>
              </a:rPr>
              <a:t>    if (</a:t>
            </a:r>
            <a:r>
              <a:rPr lang="en-US" sz="1200" dirty="0" err="1">
                <a:latin typeface="Courier"/>
                <a:cs typeface="Courier"/>
              </a:rPr>
              <a:t>document.body.scrollTop</a:t>
            </a:r>
            <a:r>
              <a:rPr lang="en-US" sz="1200" dirty="0">
                <a:latin typeface="Courier"/>
                <a:cs typeface="Courier"/>
              </a:rPr>
              <a:t> &gt; 50 </a:t>
            </a:r>
            <a:r>
              <a:rPr lang="en-US" sz="1200" b="1" dirty="0">
                <a:latin typeface="Courier"/>
                <a:cs typeface="Courier"/>
              </a:rPr>
              <a:t>|| </a:t>
            </a:r>
            <a:r>
              <a:rPr lang="en-US" sz="1200" dirty="0" err="1">
                <a:latin typeface="Courier"/>
                <a:cs typeface="Courier"/>
              </a:rPr>
              <a:t>document.documentElement.scrollTop</a:t>
            </a:r>
            <a:r>
              <a:rPr lang="en-US" sz="1200" dirty="0">
                <a:latin typeface="Courier"/>
                <a:cs typeface="Courier"/>
              </a:rPr>
              <a:t> &gt; 50)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latin typeface="Courier"/>
                <a:cs typeface="Courier"/>
              </a:rPr>
              <a:t>        </a:t>
            </a:r>
            <a:r>
              <a:rPr lang="en-US" sz="1200" dirty="0" err="1">
                <a:latin typeface="Courier"/>
                <a:cs typeface="Courier"/>
              </a:rPr>
              <a:t>document.getElementById</a:t>
            </a:r>
            <a:r>
              <a:rPr lang="en-US" sz="1200" dirty="0">
                <a:latin typeface="Courier"/>
                <a:cs typeface="Courier"/>
              </a:rPr>
              <a:t>("shrink-</a:t>
            </a:r>
            <a:r>
              <a:rPr lang="en-US" sz="1200" dirty="0" err="1">
                <a:latin typeface="Courier"/>
                <a:cs typeface="Courier"/>
              </a:rPr>
              <a:t>onscroll</a:t>
            </a:r>
            <a:r>
              <a:rPr lang="en-US" sz="1200" dirty="0">
                <a:latin typeface="Courier"/>
                <a:cs typeface="Courier"/>
              </a:rPr>
              <a:t>").</a:t>
            </a:r>
            <a:r>
              <a:rPr lang="en-US" sz="1200" dirty="0" err="1">
                <a:latin typeface="Courier"/>
                <a:cs typeface="Courier"/>
              </a:rPr>
              <a:t>className</a:t>
            </a:r>
            <a:r>
              <a:rPr lang="en-US" sz="1200" dirty="0">
                <a:latin typeface="Courier"/>
                <a:cs typeface="Courier"/>
              </a:rPr>
              <a:t> = "small-header";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latin typeface="Courier"/>
                <a:cs typeface="Courier"/>
              </a:rPr>
              <a:t>    } else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latin typeface="Courier"/>
                <a:cs typeface="Courier"/>
              </a:rPr>
              <a:t>        </a:t>
            </a:r>
            <a:r>
              <a:rPr lang="en-US" sz="1200" dirty="0" err="1">
                <a:latin typeface="Courier"/>
                <a:cs typeface="Courier"/>
              </a:rPr>
              <a:t>document.getElementById</a:t>
            </a:r>
            <a:r>
              <a:rPr lang="en-US" sz="1200" dirty="0">
                <a:latin typeface="Courier"/>
                <a:cs typeface="Courier"/>
              </a:rPr>
              <a:t>("shrink-</a:t>
            </a:r>
            <a:r>
              <a:rPr lang="en-US" sz="1200" dirty="0" err="1">
                <a:latin typeface="Courier"/>
                <a:cs typeface="Courier"/>
              </a:rPr>
              <a:t>onscroll</a:t>
            </a:r>
            <a:r>
              <a:rPr lang="en-US" sz="1200" dirty="0">
                <a:latin typeface="Courier"/>
                <a:cs typeface="Courier"/>
              </a:rPr>
              <a:t>").</a:t>
            </a:r>
            <a:r>
              <a:rPr lang="en-US" sz="1200" dirty="0" err="1">
                <a:latin typeface="Courier"/>
                <a:cs typeface="Courier"/>
              </a:rPr>
              <a:t>className</a:t>
            </a:r>
            <a:r>
              <a:rPr lang="en-US" sz="1200" dirty="0">
                <a:latin typeface="Courier"/>
                <a:cs typeface="Courier"/>
              </a:rPr>
              <a:t> = "header";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latin typeface="Courier"/>
                <a:cs typeface="Courier"/>
              </a:rPr>
              <a:t>    } </a:t>
            </a:r>
          </a:p>
        </p:txBody>
      </p:sp>
      <p:sp>
        <p:nvSpPr>
          <p:cNvPr id="6" name="Rectangle 5"/>
          <p:cNvSpPr/>
          <p:nvPr/>
        </p:nvSpPr>
        <p:spPr>
          <a:xfrm>
            <a:off x="284163" y="3876261"/>
            <a:ext cx="8407054" cy="16786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060174" y="5080000"/>
            <a:ext cx="6482522" cy="220870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3205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it out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4163" y="2133600"/>
            <a:ext cx="8574088" cy="3992563"/>
          </a:xfrm>
        </p:spPr>
        <p:txBody>
          <a:bodyPr/>
          <a:lstStyle/>
          <a:p>
            <a:r>
              <a:rPr lang="en-US" dirty="0" smtClean="0"/>
              <a:t>Your header should now shrink when you scroll down and grow again when you scroll up (</a:t>
            </a:r>
            <a:r>
              <a:rPr lang="en-US" i="1" dirty="0" smtClean="0"/>
              <a:t>see onscroll-example4.html)</a:t>
            </a:r>
            <a:r>
              <a:rPr lang="en-US" dirty="0" smtClean="0"/>
              <a:t>.</a:t>
            </a:r>
          </a:p>
          <a:p>
            <a:r>
              <a:rPr lang="en-US" dirty="0" smtClean="0"/>
              <a:t>You may need to reduce your browser window height </a:t>
            </a:r>
            <a:r>
              <a:rPr lang="en-US" dirty="0" smtClean="0"/>
              <a:t>and width or </a:t>
            </a:r>
            <a:r>
              <a:rPr lang="en-US" dirty="0" smtClean="0"/>
              <a:t>add a lot of content to get this to work smoothly (</a:t>
            </a:r>
            <a:r>
              <a:rPr lang="en-US" i="1" dirty="0" smtClean="0"/>
              <a:t>remember: the script is checking that the page has scrolled more than 50 pixels</a:t>
            </a:r>
            <a:r>
              <a:rPr lang="en-US" dirty="0" smtClean="0"/>
              <a:t>).</a:t>
            </a:r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284162" y="4675509"/>
            <a:ext cx="8574088" cy="1959516"/>
            <a:chOff x="284163" y="3670558"/>
            <a:chExt cx="8574088" cy="1959516"/>
          </a:xfrm>
        </p:grpSpPr>
        <p:pic>
          <p:nvPicPr>
            <p:cNvPr id="6" name="Picture 5" descr="Screen Shot 2016-11-16 at 08.30.05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163" y="3670558"/>
              <a:ext cx="4122185" cy="1959516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pic>
        <p:pic>
          <p:nvPicPr>
            <p:cNvPr id="7" name="Picture 6" descr="Screen Shot 2016-11-16 at 08.30.25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14957" y="3670558"/>
              <a:ext cx="4043294" cy="1959515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pic>
        <p:sp>
          <p:nvSpPr>
            <p:cNvPr id="8" name="Right Arrow 7"/>
            <p:cNvSpPr/>
            <p:nvPr/>
          </p:nvSpPr>
          <p:spPr>
            <a:xfrm rot="20985601">
              <a:off x="3666435" y="3821044"/>
              <a:ext cx="1225826" cy="419652"/>
            </a:xfrm>
            <a:prstGeom prst="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322529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6-11-14 at 11.03.31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154"/>
          <a:stretch/>
        </p:blipFill>
        <p:spPr>
          <a:xfrm>
            <a:off x="284163" y="3883522"/>
            <a:ext cx="3437489" cy="29665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6" name="Picture 5" descr="Screen Shot 2016-11-14 at 11.03.55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154"/>
          <a:stretch/>
        </p:blipFill>
        <p:spPr>
          <a:xfrm>
            <a:off x="4583043" y="3883522"/>
            <a:ext cx="4275207" cy="297447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4163" y="2133600"/>
            <a:ext cx="8574087" cy="3992563"/>
          </a:xfrm>
        </p:spPr>
        <p:txBody>
          <a:bodyPr/>
          <a:lstStyle/>
          <a:p>
            <a:r>
              <a:rPr lang="en-US" dirty="0" smtClean="0"/>
              <a:t>Take a look at this </a:t>
            </a:r>
            <a:r>
              <a:rPr lang="en-US" b="1" dirty="0" err="1" smtClean="0"/>
              <a:t>onscroll</a:t>
            </a:r>
            <a:r>
              <a:rPr lang="en-US" dirty="0" smtClean="0"/>
              <a:t> example:</a:t>
            </a:r>
          </a:p>
          <a:p>
            <a:pPr marL="0" indent="0">
              <a:buNone/>
            </a:pPr>
            <a:r>
              <a:rPr lang="en-US" dirty="0">
                <a:hlinkClick r:id="rId4"/>
              </a:rPr>
              <a:t>http://iteachit.net/onscroll/</a:t>
            </a:r>
            <a:r>
              <a:rPr lang="en-US" dirty="0" smtClean="0">
                <a:hlinkClick r:id="rId4"/>
              </a:rPr>
              <a:t>onscroll.html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Try scrolling up and down and note what happens to the top bar.</a:t>
            </a:r>
            <a:endParaRPr lang="en-US" dirty="0"/>
          </a:p>
        </p:txBody>
      </p:sp>
      <p:sp>
        <p:nvSpPr>
          <p:cNvPr id="7" name="Right Arrow 6"/>
          <p:cNvSpPr/>
          <p:nvPr/>
        </p:nvSpPr>
        <p:spPr>
          <a:xfrm>
            <a:off x="3721652" y="5135217"/>
            <a:ext cx="861391" cy="530087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8835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Close the gap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4163" y="2133600"/>
            <a:ext cx="8574088" cy="3992563"/>
          </a:xfrm>
        </p:spPr>
        <p:txBody>
          <a:bodyPr/>
          <a:lstStyle/>
          <a:p>
            <a:r>
              <a:rPr lang="en-US" dirty="0" smtClean="0"/>
              <a:t>However, there is a gap just above the header…</a:t>
            </a:r>
          </a:p>
          <a:p>
            <a:r>
              <a:rPr lang="en-US" dirty="0" smtClean="0"/>
              <a:t>How can we get rid of this?</a:t>
            </a:r>
            <a:endParaRPr lang="en-US" dirty="0"/>
          </a:p>
        </p:txBody>
      </p:sp>
      <p:pic>
        <p:nvPicPr>
          <p:cNvPr id="6" name="Picture 5" descr="Screen Shot 2016-11-16 at 08.30.2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" y="3412436"/>
            <a:ext cx="8183217" cy="33351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6981136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Close the gap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4163" y="2133600"/>
            <a:ext cx="8574087" cy="3992563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latin typeface="Calibri"/>
                <a:cs typeface="Calibri"/>
              </a:rPr>
              <a:t>To get rid of any gap at the top of the page, try reducing the body and paragraph top margin to zero:</a:t>
            </a:r>
          </a:p>
          <a:p>
            <a:pPr marL="0" indent="0">
              <a:buNone/>
            </a:pPr>
            <a:r>
              <a:rPr lang="is-IS" sz="2100" b="1" dirty="0">
                <a:latin typeface="Courier"/>
                <a:cs typeface="Courier"/>
              </a:rPr>
              <a:t>p {</a:t>
            </a:r>
          </a:p>
          <a:p>
            <a:pPr marL="0" indent="0">
              <a:buNone/>
            </a:pPr>
            <a:r>
              <a:rPr lang="is-IS" sz="2100" b="1" dirty="0">
                <a:latin typeface="Courier"/>
                <a:cs typeface="Courier"/>
              </a:rPr>
              <a:t>    margin-top: 0px;</a:t>
            </a:r>
          </a:p>
          <a:p>
            <a:pPr marL="0" indent="0">
              <a:buNone/>
            </a:pPr>
            <a:r>
              <a:rPr lang="is-IS" sz="2100" b="1" dirty="0">
                <a:latin typeface="Courier"/>
                <a:cs typeface="Courier"/>
              </a:rPr>
              <a:t>}</a:t>
            </a:r>
          </a:p>
          <a:p>
            <a:pPr marL="0" indent="0">
              <a:buNone/>
            </a:pPr>
            <a:endParaRPr lang="is-IS" sz="2100" b="1" dirty="0">
              <a:latin typeface="Courier"/>
              <a:cs typeface="Courier"/>
            </a:endParaRPr>
          </a:p>
          <a:p>
            <a:pPr marL="0" indent="0">
              <a:buNone/>
            </a:pPr>
            <a:r>
              <a:rPr lang="is-IS" sz="2100" b="1" dirty="0">
                <a:latin typeface="Courier"/>
                <a:cs typeface="Courier"/>
              </a:rPr>
              <a:t>body {</a:t>
            </a:r>
          </a:p>
          <a:p>
            <a:pPr marL="0" indent="0">
              <a:buNone/>
            </a:pPr>
            <a:r>
              <a:rPr lang="is-IS" sz="2100" b="1" dirty="0">
                <a:latin typeface="Courier"/>
                <a:cs typeface="Courier"/>
              </a:rPr>
              <a:t>    margin-top: 0px;</a:t>
            </a:r>
          </a:p>
          <a:p>
            <a:pPr marL="0" indent="0">
              <a:buNone/>
            </a:pPr>
            <a:r>
              <a:rPr lang="is-IS" sz="2100" b="1" dirty="0">
                <a:latin typeface="Courier"/>
                <a:cs typeface="Courier"/>
              </a:rPr>
              <a:t>}</a:t>
            </a:r>
            <a:endParaRPr lang="en-US" sz="2100" b="1" dirty="0">
              <a:latin typeface="Courier"/>
              <a:cs typeface="Courier"/>
            </a:endParaRPr>
          </a:p>
          <a:p>
            <a:pPr marL="0" indent="0">
              <a:buNone/>
            </a:pPr>
            <a:endParaRPr lang="en-US" b="1" dirty="0">
              <a:latin typeface="Courier"/>
              <a:cs typeface="Courier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94608" y="6338956"/>
            <a:ext cx="3754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(See onscroll-example5.html &amp; .</a:t>
            </a:r>
            <a:r>
              <a:rPr lang="en-US" i="1" dirty="0" err="1" smtClean="0"/>
              <a:t>css</a:t>
            </a:r>
            <a:r>
              <a:rPr lang="en-US" i="1" dirty="0" smtClean="0"/>
              <a:t>)</a:t>
            </a:r>
            <a:endParaRPr lang="en-US" i="1" dirty="0"/>
          </a:p>
        </p:txBody>
      </p:sp>
      <p:sp>
        <p:nvSpPr>
          <p:cNvPr id="7" name="Rectangle 6"/>
          <p:cNvSpPr/>
          <p:nvPr/>
        </p:nvSpPr>
        <p:spPr>
          <a:xfrm>
            <a:off x="284163" y="2893391"/>
            <a:ext cx="3017837" cy="314739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2315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2133600"/>
            <a:ext cx="8858250" cy="3992563"/>
          </a:xfrm>
        </p:spPr>
        <p:txBody>
          <a:bodyPr/>
          <a:lstStyle/>
          <a:p>
            <a:r>
              <a:rPr lang="en-US" dirty="0" smtClean="0"/>
              <a:t>Can you add code to your JavaScript and CSS to change the </a:t>
            </a:r>
            <a:r>
              <a:rPr lang="en-US" b="1" dirty="0" smtClean="0"/>
              <a:t>paragraph element</a:t>
            </a:r>
            <a:r>
              <a:rPr lang="en-US" dirty="0" smtClean="0"/>
              <a:t> </a:t>
            </a:r>
            <a:r>
              <a:rPr lang="en-US" i="1" dirty="0" smtClean="0"/>
              <a:t>as well as </a:t>
            </a:r>
            <a:r>
              <a:rPr lang="en-US" dirty="0" smtClean="0"/>
              <a:t>the header div when you scroll your page?</a:t>
            </a:r>
          </a:p>
          <a:p>
            <a:r>
              <a:rPr lang="en-US" dirty="0" smtClean="0"/>
              <a:t>Change these properties:</a:t>
            </a:r>
          </a:p>
          <a:p>
            <a:pPr lvl="1"/>
            <a:r>
              <a:rPr lang="en-US" dirty="0" smtClean="0"/>
              <a:t>Paragraph font family</a:t>
            </a:r>
          </a:p>
          <a:p>
            <a:pPr lvl="1"/>
            <a:r>
              <a:rPr lang="en-US" dirty="0" smtClean="0"/>
              <a:t>Paragraph font size</a:t>
            </a:r>
          </a:p>
          <a:p>
            <a:pPr lvl="1"/>
            <a:r>
              <a:rPr lang="en-US" dirty="0" smtClean="0"/>
              <a:t>Paragraph background </a:t>
            </a:r>
            <a:r>
              <a:rPr lang="en-US" dirty="0" err="1" smtClean="0"/>
              <a:t>colour</a:t>
            </a:r>
            <a:endParaRPr lang="en-US" dirty="0" smtClean="0"/>
          </a:p>
        </p:txBody>
      </p:sp>
      <p:pic>
        <p:nvPicPr>
          <p:cNvPr id="4" name="Picture 3" descr="Screen Shot 2016-11-16 at 09.03.2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1392" y="3003826"/>
            <a:ext cx="4395304" cy="157845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7" name="Picture 6" descr="Screen Shot 2016-11-16 at 09.03.3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308" y="5188778"/>
            <a:ext cx="4399388" cy="159191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8" name="Down Arrow 7"/>
          <p:cNvSpPr/>
          <p:nvPr/>
        </p:nvSpPr>
        <p:spPr>
          <a:xfrm>
            <a:off x="6592957" y="4582278"/>
            <a:ext cx="530087" cy="740679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1315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2133600"/>
            <a:ext cx="3240207" cy="3992563"/>
          </a:xfrm>
        </p:spPr>
        <p:txBody>
          <a:bodyPr/>
          <a:lstStyle/>
          <a:p>
            <a:r>
              <a:rPr lang="en-US" dirty="0" smtClean="0"/>
              <a:t>Can you change your header and content element to look like a flat single </a:t>
            </a:r>
            <a:r>
              <a:rPr lang="en-US" dirty="0" err="1" smtClean="0"/>
              <a:t>colour</a:t>
            </a:r>
            <a:r>
              <a:rPr lang="en-US" dirty="0" smtClean="0"/>
              <a:t> by default and then add a shadow to the header when you scroll your page 5 or more pixels?</a:t>
            </a:r>
          </a:p>
        </p:txBody>
      </p:sp>
      <p:pic>
        <p:nvPicPr>
          <p:cNvPr id="5" name="Picture 4" descr="Screen Shot 2016-11-16 at 16.03.1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4476" y="2133600"/>
            <a:ext cx="5889523" cy="2223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6" name="Picture 5" descr="Screen Shot 2016-11-16 at 16.03.2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208" y="4831828"/>
            <a:ext cx="5903792" cy="19930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8" name="Down Arrow 7"/>
          <p:cNvSpPr/>
          <p:nvPr/>
        </p:nvSpPr>
        <p:spPr>
          <a:xfrm>
            <a:off x="5932257" y="4356707"/>
            <a:ext cx="530087" cy="740679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7084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4163" y="2133600"/>
            <a:ext cx="8574087" cy="3992563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>
                <a:latin typeface="Calibri"/>
                <a:cs typeface="Calibri"/>
              </a:rPr>
              <a:t>The JavaScript </a:t>
            </a:r>
            <a:r>
              <a:rPr lang="en-US" dirty="0" smtClean="0">
                <a:latin typeface="Calibri"/>
                <a:cs typeface="Calibri"/>
              </a:rPr>
              <a:t>will run when the page is scrolled </a:t>
            </a:r>
            <a:r>
              <a:rPr lang="en-US" b="1" dirty="0" smtClean="0">
                <a:latin typeface="Calibri"/>
                <a:cs typeface="Calibri"/>
              </a:rPr>
              <a:t>ANY</a:t>
            </a:r>
            <a:r>
              <a:rPr lang="en-US" dirty="0" smtClean="0">
                <a:latin typeface="Calibri"/>
                <a:cs typeface="Calibri"/>
              </a:rPr>
              <a:t> amount (triggered by the </a:t>
            </a:r>
            <a:r>
              <a:rPr lang="en-US" b="1" dirty="0" err="1" smtClean="0">
                <a:latin typeface="Calibri"/>
                <a:cs typeface="Calibri"/>
              </a:rPr>
              <a:t>window.onscroll</a:t>
            </a:r>
            <a:r>
              <a:rPr lang="en-US" dirty="0" smtClean="0">
                <a:latin typeface="Calibri"/>
                <a:cs typeface="Calibri"/>
              </a:rPr>
              <a:t> detection).</a:t>
            </a:r>
          </a:p>
          <a:p>
            <a:r>
              <a:rPr lang="en-US" dirty="0">
                <a:cs typeface="Calibri"/>
              </a:rPr>
              <a:t>If the page top is </a:t>
            </a:r>
            <a:r>
              <a:rPr lang="en-US" dirty="0" smtClean="0">
                <a:cs typeface="Calibri"/>
              </a:rPr>
              <a:t>more than </a:t>
            </a:r>
            <a:r>
              <a:rPr lang="en-US" dirty="0">
                <a:cs typeface="Calibri"/>
              </a:rPr>
              <a:t>50 pixels above the browser </a:t>
            </a:r>
            <a:r>
              <a:rPr lang="en-US" dirty="0" smtClean="0">
                <a:cs typeface="Calibri"/>
              </a:rPr>
              <a:t>window</a:t>
            </a:r>
            <a:r>
              <a:rPr lang="en-US" dirty="0" smtClean="0">
                <a:latin typeface="Calibri"/>
                <a:cs typeface="Calibri"/>
              </a:rPr>
              <a:t>, the element with ID </a:t>
            </a:r>
            <a:r>
              <a:rPr lang="en-US" b="1" dirty="0" smtClean="0">
                <a:latin typeface="Calibri"/>
                <a:cs typeface="Calibri"/>
              </a:rPr>
              <a:t>shrink-</a:t>
            </a:r>
            <a:r>
              <a:rPr lang="en-US" b="1" dirty="0" err="1" smtClean="0">
                <a:latin typeface="Calibri"/>
                <a:cs typeface="Calibri"/>
              </a:rPr>
              <a:t>onscroll</a:t>
            </a:r>
            <a:r>
              <a:rPr lang="en-US" b="1" dirty="0" smtClean="0">
                <a:latin typeface="Calibri"/>
                <a:cs typeface="Calibri"/>
              </a:rPr>
              <a:t> </a:t>
            </a:r>
            <a:r>
              <a:rPr lang="en-US" dirty="0" smtClean="0">
                <a:latin typeface="Calibri"/>
                <a:cs typeface="Calibri"/>
              </a:rPr>
              <a:t>will have its </a:t>
            </a:r>
            <a:r>
              <a:rPr lang="en-US" b="1" dirty="0" smtClean="0">
                <a:latin typeface="Calibri"/>
                <a:cs typeface="Calibri"/>
              </a:rPr>
              <a:t>class</a:t>
            </a:r>
            <a:r>
              <a:rPr lang="en-US" dirty="0" smtClean="0">
                <a:latin typeface="Calibri"/>
                <a:cs typeface="Calibri"/>
              </a:rPr>
              <a:t> changed to “</a:t>
            </a:r>
            <a:r>
              <a:rPr lang="en-US" b="1" dirty="0" smtClean="0">
                <a:latin typeface="Calibri"/>
                <a:cs typeface="Calibri"/>
              </a:rPr>
              <a:t>small-header”</a:t>
            </a:r>
            <a:r>
              <a:rPr lang="en-US" dirty="0" smtClean="0">
                <a:latin typeface="Calibri"/>
                <a:cs typeface="Calibri"/>
              </a:rPr>
              <a:t>.</a:t>
            </a:r>
          </a:p>
          <a:p>
            <a:r>
              <a:rPr lang="en-US" dirty="0" smtClean="0">
                <a:latin typeface="Calibri"/>
                <a:cs typeface="Calibri"/>
              </a:rPr>
              <a:t>If the page top is less than 50 pixels above the browser window</a:t>
            </a:r>
            <a:r>
              <a:rPr lang="en-US" dirty="0">
                <a:cs typeface="Calibri"/>
              </a:rPr>
              <a:t>, the element with ID </a:t>
            </a:r>
            <a:r>
              <a:rPr lang="en-US" b="1" dirty="0">
                <a:cs typeface="Calibri"/>
              </a:rPr>
              <a:t>shrink-</a:t>
            </a:r>
            <a:r>
              <a:rPr lang="en-US" b="1" dirty="0" err="1">
                <a:cs typeface="Calibri"/>
              </a:rPr>
              <a:t>onscroll</a:t>
            </a:r>
            <a:r>
              <a:rPr lang="en-US" b="1" dirty="0">
                <a:cs typeface="Calibri"/>
              </a:rPr>
              <a:t> </a:t>
            </a:r>
            <a:r>
              <a:rPr lang="en-US" dirty="0">
                <a:cs typeface="Calibri"/>
              </a:rPr>
              <a:t>will </a:t>
            </a:r>
            <a:r>
              <a:rPr lang="en-US" dirty="0" smtClean="0">
                <a:cs typeface="Calibri"/>
              </a:rPr>
              <a:t>have its class changed to “</a:t>
            </a:r>
            <a:r>
              <a:rPr lang="en-US" b="1" dirty="0" smtClean="0">
                <a:cs typeface="Calibri"/>
              </a:rPr>
              <a:t>header</a:t>
            </a:r>
            <a:r>
              <a:rPr lang="en-US" b="1" dirty="0">
                <a:cs typeface="Calibri"/>
              </a:rPr>
              <a:t>”</a:t>
            </a:r>
            <a:r>
              <a:rPr lang="en-US" dirty="0" smtClean="0">
                <a:cs typeface="Calibri"/>
              </a:rPr>
              <a:t>.</a:t>
            </a:r>
            <a:endParaRPr lang="en-US" dirty="0" smtClean="0">
              <a:latin typeface="Calibri"/>
              <a:cs typeface="Calibri"/>
            </a:endParaRPr>
          </a:p>
          <a:p>
            <a:pPr marL="0" indent="0">
              <a:spcBef>
                <a:spcPts val="0"/>
              </a:spcBef>
              <a:buNone/>
            </a:pPr>
            <a:endParaRPr lang="en-US" b="1" dirty="0" smtClean="0">
              <a:latin typeface="Courier"/>
              <a:cs typeface="Courier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200" b="1" dirty="0" err="1" smtClean="0">
                <a:latin typeface="Courier"/>
                <a:cs typeface="Courier"/>
              </a:rPr>
              <a:t>window.onscroll</a:t>
            </a:r>
            <a:r>
              <a:rPr lang="en-US" sz="1200" b="1" dirty="0" smtClean="0">
                <a:latin typeface="Courier"/>
                <a:cs typeface="Courier"/>
              </a:rPr>
              <a:t> </a:t>
            </a:r>
            <a:r>
              <a:rPr lang="en-US" sz="1200" b="1" dirty="0">
                <a:latin typeface="Courier"/>
                <a:cs typeface="Courier"/>
              </a:rPr>
              <a:t>= function() {</a:t>
            </a:r>
            <a:r>
              <a:rPr lang="en-US" sz="1200" b="1" dirty="0" err="1">
                <a:latin typeface="Courier"/>
                <a:cs typeface="Courier"/>
              </a:rPr>
              <a:t>scrollDetect</a:t>
            </a:r>
            <a:r>
              <a:rPr lang="en-US" sz="1200" b="1" dirty="0">
                <a:latin typeface="Courier"/>
                <a:cs typeface="Courier"/>
              </a:rPr>
              <a:t>()};</a:t>
            </a:r>
          </a:p>
          <a:p>
            <a:pPr marL="0" indent="0">
              <a:spcBef>
                <a:spcPts val="0"/>
              </a:spcBef>
              <a:buNone/>
            </a:pPr>
            <a:endParaRPr lang="en-US" sz="1200" b="1" dirty="0">
              <a:latin typeface="Courier"/>
              <a:cs typeface="Courier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200" b="1" dirty="0">
                <a:latin typeface="Courier"/>
                <a:cs typeface="Courier"/>
              </a:rPr>
              <a:t>function </a:t>
            </a:r>
            <a:r>
              <a:rPr lang="en-US" sz="1200" b="1" dirty="0" err="1">
                <a:latin typeface="Courier"/>
                <a:cs typeface="Courier"/>
              </a:rPr>
              <a:t>scrollDetect</a:t>
            </a:r>
            <a:r>
              <a:rPr lang="en-US" sz="1200" b="1" dirty="0">
                <a:latin typeface="Courier"/>
                <a:cs typeface="Courier"/>
              </a:rPr>
              <a:t>()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b="1" dirty="0">
                <a:latin typeface="Courier"/>
                <a:cs typeface="Courier"/>
              </a:rPr>
              <a:t>    if (</a:t>
            </a:r>
            <a:r>
              <a:rPr lang="en-US" sz="1200" b="1" dirty="0" err="1">
                <a:latin typeface="Courier"/>
                <a:cs typeface="Courier"/>
              </a:rPr>
              <a:t>document.body.scrollTop</a:t>
            </a:r>
            <a:r>
              <a:rPr lang="en-US" sz="1200" b="1" dirty="0">
                <a:latin typeface="Courier"/>
                <a:cs typeface="Courier"/>
              </a:rPr>
              <a:t> &gt; 50 || </a:t>
            </a:r>
            <a:r>
              <a:rPr lang="en-US" sz="1200" b="1" dirty="0" err="1">
                <a:latin typeface="Courier"/>
                <a:cs typeface="Courier"/>
              </a:rPr>
              <a:t>document.documentElement.scrollTop</a:t>
            </a:r>
            <a:r>
              <a:rPr lang="en-US" sz="1200" b="1" dirty="0">
                <a:latin typeface="Courier"/>
                <a:cs typeface="Courier"/>
              </a:rPr>
              <a:t> &gt; 50)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b="1" dirty="0">
                <a:latin typeface="Courier"/>
                <a:cs typeface="Courier"/>
              </a:rPr>
              <a:t>        </a:t>
            </a:r>
            <a:r>
              <a:rPr lang="en-US" sz="1200" b="1" dirty="0" err="1">
                <a:latin typeface="Courier"/>
                <a:cs typeface="Courier"/>
              </a:rPr>
              <a:t>document.getElementById</a:t>
            </a:r>
            <a:r>
              <a:rPr lang="en-US" sz="1200" b="1" dirty="0">
                <a:latin typeface="Courier"/>
                <a:cs typeface="Courier"/>
              </a:rPr>
              <a:t>("shrink-</a:t>
            </a:r>
            <a:r>
              <a:rPr lang="en-US" sz="1200" b="1" dirty="0" err="1">
                <a:latin typeface="Courier"/>
                <a:cs typeface="Courier"/>
              </a:rPr>
              <a:t>onscroll</a:t>
            </a:r>
            <a:r>
              <a:rPr lang="en-US" sz="1200" b="1" dirty="0">
                <a:latin typeface="Courier"/>
                <a:cs typeface="Courier"/>
              </a:rPr>
              <a:t>").</a:t>
            </a:r>
            <a:r>
              <a:rPr lang="en-US" sz="1200" b="1" dirty="0" err="1">
                <a:latin typeface="Courier"/>
                <a:cs typeface="Courier"/>
              </a:rPr>
              <a:t>className</a:t>
            </a:r>
            <a:r>
              <a:rPr lang="en-US" sz="1200" b="1" dirty="0">
                <a:latin typeface="Courier"/>
                <a:cs typeface="Courier"/>
              </a:rPr>
              <a:t> = "small-header";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b="1" dirty="0">
                <a:latin typeface="Courier"/>
                <a:cs typeface="Courier"/>
              </a:rPr>
              <a:t>    } else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b="1" dirty="0">
                <a:latin typeface="Courier"/>
                <a:cs typeface="Courier"/>
              </a:rPr>
              <a:t>        </a:t>
            </a:r>
            <a:r>
              <a:rPr lang="en-US" sz="1200" b="1" dirty="0" err="1">
                <a:latin typeface="Courier"/>
                <a:cs typeface="Courier"/>
              </a:rPr>
              <a:t>document.getElementById</a:t>
            </a:r>
            <a:r>
              <a:rPr lang="en-US" sz="1200" b="1" dirty="0">
                <a:latin typeface="Courier"/>
                <a:cs typeface="Courier"/>
              </a:rPr>
              <a:t>("shrink-</a:t>
            </a:r>
            <a:r>
              <a:rPr lang="en-US" sz="1200" b="1" dirty="0" err="1">
                <a:latin typeface="Courier"/>
                <a:cs typeface="Courier"/>
              </a:rPr>
              <a:t>onscroll</a:t>
            </a:r>
            <a:r>
              <a:rPr lang="en-US" sz="1200" b="1" dirty="0">
                <a:latin typeface="Courier"/>
                <a:cs typeface="Courier"/>
              </a:rPr>
              <a:t>").</a:t>
            </a:r>
            <a:r>
              <a:rPr lang="en-US" sz="1200" b="1" dirty="0" err="1">
                <a:latin typeface="Courier"/>
                <a:cs typeface="Courier"/>
              </a:rPr>
              <a:t>className</a:t>
            </a:r>
            <a:r>
              <a:rPr lang="en-US" sz="1200" b="1" dirty="0">
                <a:latin typeface="Courier"/>
                <a:cs typeface="Courier"/>
              </a:rPr>
              <a:t> = "header";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b="1" dirty="0">
                <a:latin typeface="Courier"/>
                <a:cs typeface="Courier"/>
              </a:rPr>
              <a:t>    } </a:t>
            </a:r>
          </a:p>
        </p:txBody>
      </p:sp>
      <p:sp>
        <p:nvSpPr>
          <p:cNvPr id="6" name="Rectangle 5"/>
          <p:cNvSpPr/>
          <p:nvPr/>
        </p:nvSpPr>
        <p:spPr>
          <a:xfrm>
            <a:off x="284163" y="4803914"/>
            <a:ext cx="8407054" cy="1322250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23528" y="4869160"/>
            <a:ext cx="1211515" cy="188753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3861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This effect can be created using some fairly simple </a:t>
            </a:r>
            <a:r>
              <a:rPr lang="en-US" b="1" dirty="0" smtClean="0"/>
              <a:t>JavaScript</a:t>
            </a:r>
            <a:r>
              <a:rPr lang="en-US" dirty="0" smtClean="0"/>
              <a:t>.</a:t>
            </a:r>
          </a:p>
          <a:p>
            <a:r>
              <a:rPr lang="en-US" dirty="0" smtClean="0"/>
              <a:t>We are going to be using the </a:t>
            </a:r>
            <a:r>
              <a:rPr lang="en-US" b="1" dirty="0" err="1" smtClean="0"/>
              <a:t>onscroll</a:t>
            </a:r>
            <a:r>
              <a:rPr lang="en-US" dirty="0" smtClean="0"/>
              <a:t> method to change the </a:t>
            </a:r>
            <a:r>
              <a:rPr lang="en-US" b="1" dirty="0" smtClean="0"/>
              <a:t>class</a:t>
            </a:r>
            <a:r>
              <a:rPr lang="en-US" dirty="0" smtClean="0"/>
              <a:t> of an element.</a:t>
            </a:r>
          </a:p>
          <a:p>
            <a:r>
              <a:rPr lang="en-US" dirty="0" smtClean="0"/>
              <a:t>Changing the </a:t>
            </a:r>
            <a:r>
              <a:rPr lang="en-US" b="1" dirty="0" smtClean="0"/>
              <a:t>class</a:t>
            </a:r>
            <a:r>
              <a:rPr lang="en-US" dirty="0" smtClean="0"/>
              <a:t> will allow us to change the styling in </a:t>
            </a:r>
            <a:r>
              <a:rPr lang="en-US" b="1" dirty="0" smtClean="0"/>
              <a:t>CSS </a:t>
            </a:r>
            <a:r>
              <a:rPr lang="en-US" dirty="0" smtClean="0"/>
              <a:t>or even show or hide whole elements.</a:t>
            </a:r>
          </a:p>
          <a:p>
            <a:r>
              <a:rPr lang="en-US" b="1" dirty="0" err="1" smtClean="0"/>
              <a:t>Onscroll</a:t>
            </a:r>
            <a:r>
              <a:rPr lang="en-US" dirty="0" smtClean="0"/>
              <a:t> can also be used to trigger almost any other type of action.</a:t>
            </a:r>
          </a:p>
        </p:txBody>
      </p:sp>
    </p:spTree>
    <p:extLst>
      <p:ext uri="{BB962C8B-B14F-4D97-AF65-F5344CB8AC3E}">
        <p14:creationId xmlns:p14="http://schemas.microsoft.com/office/powerpoint/2010/main" val="2377464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Preparation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 a new</a:t>
            </a:r>
            <a:r>
              <a:rPr lang="en-US" b="1" dirty="0" smtClean="0"/>
              <a:t> HTML file </a:t>
            </a:r>
            <a:r>
              <a:rPr lang="en-US" dirty="0" smtClean="0"/>
              <a:t>from </a:t>
            </a:r>
            <a:r>
              <a:rPr lang="en-US" dirty="0"/>
              <a:t>this template: </a:t>
            </a:r>
            <a:r>
              <a:rPr lang="en-US" dirty="0">
                <a:hlinkClick r:id="rId2"/>
              </a:rPr>
              <a:t>http://iteachit.net/</a:t>
            </a:r>
            <a:r>
              <a:rPr lang="en-US" dirty="0" smtClean="0">
                <a:hlinkClick r:id="rId2"/>
              </a:rPr>
              <a:t>reference.html</a:t>
            </a:r>
            <a:endParaRPr lang="en-US" dirty="0" smtClean="0"/>
          </a:p>
          <a:p>
            <a:r>
              <a:rPr lang="en-US" dirty="0" smtClean="0"/>
              <a:t>Create a new blank CSS file in a </a:t>
            </a:r>
            <a:r>
              <a:rPr lang="en-US" b="1" dirty="0" err="1" smtClean="0"/>
              <a:t>css</a:t>
            </a:r>
            <a:r>
              <a:rPr lang="en-US" dirty="0" smtClean="0"/>
              <a:t> sub-directory</a:t>
            </a:r>
          </a:p>
          <a:p>
            <a:r>
              <a:rPr lang="en-US" dirty="0" smtClean="0"/>
              <a:t>Create a </a:t>
            </a:r>
            <a:r>
              <a:rPr lang="en-US" b="1" dirty="0" err="1" smtClean="0"/>
              <a:t>js</a:t>
            </a:r>
            <a:r>
              <a:rPr lang="en-US" dirty="0" smtClean="0"/>
              <a:t> sub-directory</a:t>
            </a:r>
          </a:p>
        </p:txBody>
      </p:sp>
    </p:spTree>
    <p:extLst>
      <p:ext uri="{BB962C8B-B14F-4D97-AF65-F5344CB8AC3E}">
        <p14:creationId xmlns:p14="http://schemas.microsoft.com/office/powerpoint/2010/main" val="15634532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Create a header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4163" y="2133600"/>
            <a:ext cx="8574087" cy="3992563"/>
          </a:xfrm>
        </p:spPr>
        <p:txBody>
          <a:bodyPr>
            <a:normAutofit/>
          </a:bodyPr>
          <a:lstStyle/>
          <a:p>
            <a:r>
              <a:rPr lang="en-US" dirty="0">
                <a:latin typeface="Calibri"/>
                <a:cs typeface="Calibri"/>
              </a:rPr>
              <a:t>A</a:t>
            </a:r>
            <a:r>
              <a:rPr lang="en-US" dirty="0" smtClean="0">
                <a:latin typeface="Calibri"/>
                <a:cs typeface="Calibri"/>
              </a:rPr>
              <a:t>dd a </a:t>
            </a:r>
            <a:r>
              <a:rPr lang="en-US" b="1" dirty="0" smtClean="0">
                <a:latin typeface="Calibri"/>
                <a:cs typeface="Calibri"/>
              </a:rPr>
              <a:t>div</a:t>
            </a:r>
            <a:r>
              <a:rPr lang="en-US" dirty="0" smtClean="0">
                <a:latin typeface="Calibri"/>
                <a:cs typeface="Calibri"/>
              </a:rPr>
              <a:t> with a </a:t>
            </a:r>
            <a:r>
              <a:rPr lang="en-US" b="1" dirty="0" smtClean="0">
                <a:latin typeface="Calibri"/>
                <a:cs typeface="Calibri"/>
              </a:rPr>
              <a:t>class</a:t>
            </a:r>
            <a:r>
              <a:rPr lang="en-US" dirty="0" smtClean="0">
                <a:latin typeface="Calibri"/>
                <a:cs typeface="Calibri"/>
              </a:rPr>
              <a:t> of</a:t>
            </a:r>
            <a:r>
              <a:rPr lang="en-US" b="1" dirty="0" smtClean="0">
                <a:latin typeface="Calibri"/>
                <a:cs typeface="Calibri"/>
              </a:rPr>
              <a:t> “header”</a:t>
            </a:r>
            <a:r>
              <a:rPr lang="en-US" dirty="0" smtClean="0">
                <a:latin typeface="Calibri"/>
                <a:cs typeface="Calibri"/>
              </a:rPr>
              <a:t> and an </a:t>
            </a:r>
            <a:r>
              <a:rPr lang="en-US" b="1" dirty="0" smtClean="0">
                <a:latin typeface="Calibri"/>
                <a:cs typeface="Calibri"/>
              </a:rPr>
              <a:t>ID</a:t>
            </a:r>
            <a:r>
              <a:rPr lang="en-US" dirty="0" smtClean="0">
                <a:latin typeface="Calibri"/>
                <a:cs typeface="Calibri"/>
              </a:rPr>
              <a:t> of </a:t>
            </a:r>
            <a:r>
              <a:rPr lang="en-US" b="1" dirty="0" smtClean="0">
                <a:latin typeface="Calibri"/>
                <a:cs typeface="Calibri"/>
              </a:rPr>
              <a:t>“shrink-</a:t>
            </a:r>
            <a:r>
              <a:rPr lang="en-US" b="1" dirty="0" err="1" smtClean="0">
                <a:latin typeface="Calibri"/>
                <a:cs typeface="Calibri"/>
              </a:rPr>
              <a:t>onscroll</a:t>
            </a:r>
            <a:r>
              <a:rPr lang="en-US" b="1" dirty="0" smtClean="0">
                <a:latin typeface="Calibri"/>
                <a:cs typeface="Calibri"/>
              </a:rPr>
              <a:t>”</a:t>
            </a:r>
            <a:r>
              <a:rPr lang="en-US" dirty="0" smtClean="0">
                <a:latin typeface="Calibri"/>
                <a:cs typeface="Calibri"/>
              </a:rPr>
              <a:t> </a:t>
            </a:r>
            <a:r>
              <a:rPr lang="en-US" dirty="0" smtClean="0">
                <a:latin typeface="Calibri"/>
                <a:cs typeface="Calibri"/>
              </a:rPr>
              <a:t>to your </a:t>
            </a:r>
            <a:r>
              <a:rPr lang="en-US" b="1" dirty="0" smtClean="0">
                <a:latin typeface="Calibri"/>
                <a:cs typeface="Calibri"/>
              </a:rPr>
              <a:t>body</a:t>
            </a:r>
            <a:r>
              <a:rPr lang="en-US" dirty="0" smtClean="0">
                <a:latin typeface="Calibri"/>
                <a:cs typeface="Calibri"/>
              </a:rPr>
              <a:t> section like this:</a:t>
            </a:r>
          </a:p>
          <a:p>
            <a:pPr marL="0" indent="0">
              <a:buNone/>
            </a:pPr>
            <a:r>
              <a:rPr lang="en-US" b="1" dirty="0">
                <a:latin typeface="Courier"/>
                <a:cs typeface="Courier"/>
              </a:rPr>
              <a:t>&lt;</a:t>
            </a:r>
            <a:r>
              <a:rPr lang="en-US" b="1" dirty="0" smtClean="0">
                <a:latin typeface="Courier"/>
                <a:cs typeface="Courier"/>
              </a:rPr>
              <a:t>body&gt;</a:t>
            </a:r>
          </a:p>
          <a:p>
            <a:pPr marL="0" indent="0">
              <a:buNone/>
            </a:pPr>
            <a:r>
              <a:rPr lang="en-US" b="1" dirty="0" smtClean="0">
                <a:latin typeface="Courier"/>
                <a:cs typeface="Courier"/>
              </a:rPr>
              <a:t>    </a:t>
            </a:r>
            <a:r>
              <a:rPr lang="en-US" b="1" dirty="0">
                <a:latin typeface="Courier"/>
                <a:cs typeface="Courier"/>
              </a:rPr>
              <a:t>&lt;div class="header" id="shrink-</a:t>
            </a:r>
            <a:r>
              <a:rPr lang="en-US" b="1" dirty="0" err="1">
                <a:latin typeface="Courier"/>
                <a:cs typeface="Courier"/>
              </a:rPr>
              <a:t>onscroll</a:t>
            </a:r>
            <a:r>
              <a:rPr lang="en-US" b="1" dirty="0">
                <a:latin typeface="Courier"/>
                <a:cs typeface="Courier"/>
              </a:rPr>
              <a:t>"&gt;</a:t>
            </a:r>
          </a:p>
          <a:p>
            <a:pPr marL="0" indent="0">
              <a:buNone/>
            </a:pPr>
            <a:r>
              <a:rPr lang="en-US" b="1" dirty="0">
                <a:latin typeface="Courier"/>
                <a:cs typeface="Courier"/>
              </a:rPr>
              <a:t>        &lt;h1&gt;</a:t>
            </a:r>
            <a:r>
              <a:rPr lang="en-US" b="1" dirty="0" err="1">
                <a:latin typeface="Courier"/>
                <a:cs typeface="Courier"/>
              </a:rPr>
              <a:t>Onscroll</a:t>
            </a:r>
            <a:r>
              <a:rPr lang="en-US" b="1" dirty="0">
                <a:latin typeface="Courier"/>
                <a:cs typeface="Courier"/>
              </a:rPr>
              <a:t> Example&lt;/h1&gt;</a:t>
            </a:r>
          </a:p>
          <a:p>
            <a:pPr marL="0" indent="0">
              <a:buNone/>
            </a:pPr>
            <a:r>
              <a:rPr lang="en-US" b="1" dirty="0">
                <a:latin typeface="Courier"/>
                <a:cs typeface="Courier"/>
              </a:rPr>
              <a:t>    &lt;/div&gt;</a:t>
            </a:r>
          </a:p>
          <a:p>
            <a:pPr marL="0" indent="0">
              <a:buNone/>
            </a:pPr>
            <a:r>
              <a:rPr lang="en-US" b="1" dirty="0">
                <a:latin typeface="Courier"/>
                <a:cs typeface="Courier"/>
              </a:rPr>
              <a:t>&lt;/body&gt;</a:t>
            </a:r>
          </a:p>
          <a:p>
            <a:pPr marL="0" indent="0">
              <a:buNone/>
            </a:pPr>
            <a:endParaRPr lang="en-US" b="1" dirty="0">
              <a:latin typeface="Courier"/>
              <a:cs typeface="Courier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71304" y="6327913"/>
            <a:ext cx="3092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(See onscroll-example1.html)</a:t>
            </a:r>
            <a:endParaRPr lang="en-US" i="1" dirty="0"/>
          </a:p>
        </p:txBody>
      </p:sp>
      <p:sp>
        <p:nvSpPr>
          <p:cNvPr id="5" name="Rectangle 4"/>
          <p:cNvSpPr/>
          <p:nvPr/>
        </p:nvSpPr>
        <p:spPr>
          <a:xfrm>
            <a:off x="284163" y="3180506"/>
            <a:ext cx="8407054" cy="288234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6197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Create a header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4163" y="2133600"/>
            <a:ext cx="8574087" cy="3992563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Calibri"/>
                <a:cs typeface="Calibri"/>
              </a:rPr>
              <a:t>Note </a:t>
            </a:r>
            <a:r>
              <a:rPr lang="en-US" dirty="0" smtClean="0">
                <a:latin typeface="Calibri"/>
                <a:cs typeface="Calibri"/>
              </a:rPr>
              <a:t>that the </a:t>
            </a:r>
            <a:r>
              <a:rPr lang="en-US" b="1" dirty="0" smtClean="0">
                <a:latin typeface="Calibri"/>
                <a:cs typeface="Calibri"/>
              </a:rPr>
              <a:t>id</a:t>
            </a:r>
            <a:r>
              <a:rPr lang="en-US" dirty="0" smtClean="0">
                <a:latin typeface="Calibri"/>
                <a:cs typeface="Calibri"/>
              </a:rPr>
              <a:t> </a:t>
            </a:r>
            <a:r>
              <a:rPr lang="en-US" dirty="0" smtClean="0">
                <a:latin typeface="Calibri"/>
                <a:cs typeface="Calibri"/>
              </a:rPr>
              <a:t>of </a:t>
            </a:r>
            <a:r>
              <a:rPr lang="en-US" b="1" dirty="0" smtClean="0">
                <a:latin typeface="Courier"/>
                <a:cs typeface="Courier"/>
              </a:rPr>
              <a:t>“shrink-</a:t>
            </a:r>
            <a:r>
              <a:rPr lang="en-US" b="1" dirty="0" err="1" smtClean="0">
                <a:latin typeface="Courier"/>
                <a:cs typeface="Courier"/>
              </a:rPr>
              <a:t>onscroll</a:t>
            </a:r>
            <a:r>
              <a:rPr lang="en-US" b="1" dirty="0" smtClean="0">
                <a:latin typeface="Courier"/>
                <a:cs typeface="Courier"/>
              </a:rPr>
              <a:t>”</a:t>
            </a:r>
            <a:r>
              <a:rPr lang="en-US" dirty="0" smtClean="0">
                <a:latin typeface="Calibri"/>
                <a:cs typeface="Calibri"/>
              </a:rPr>
              <a:t> is important:</a:t>
            </a:r>
            <a:endParaRPr lang="en-US" dirty="0" smtClean="0">
              <a:latin typeface="Calibri"/>
              <a:cs typeface="Calibri"/>
            </a:endParaRPr>
          </a:p>
          <a:p>
            <a:pPr marL="0" indent="0">
              <a:buNone/>
            </a:pPr>
            <a:r>
              <a:rPr lang="en-US" b="1" dirty="0">
                <a:latin typeface="Courier"/>
                <a:cs typeface="Courier"/>
              </a:rPr>
              <a:t>&lt;</a:t>
            </a:r>
            <a:r>
              <a:rPr lang="en-US" b="1" dirty="0" smtClean="0">
                <a:latin typeface="Courier"/>
                <a:cs typeface="Courier"/>
              </a:rPr>
              <a:t>body&gt;</a:t>
            </a:r>
          </a:p>
          <a:p>
            <a:pPr marL="0" indent="0">
              <a:buNone/>
            </a:pPr>
            <a:r>
              <a:rPr lang="en-US" b="1" dirty="0" smtClean="0">
                <a:latin typeface="Courier"/>
                <a:cs typeface="Courier"/>
              </a:rPr>
              <a:t>    </a:t>
            </a:r>
            <a:r>
              <a:rPr lang="en-US" b="1" dirty="0">
                <a:latin typeface="Courier"/>
                <a:cs typeface="Courier"/>
              </a:rPr>
              <a:t>&lt;div class="header" id="shrink-</a:t>
            </a:r>
            <a:r>
              <a:rPr lang="en-US" b="1" dirty="0" err="1">
                <a:latin typeface="Courier"/>
                <a:cs typeface="Courier"/>
              </a:rPr>
              <a:t>onscroll</a:t>
            </a:r>
            <a:r>
              <a:rPr lang="en-US" b="1" dirty="0">
                <a:latin typeface="Courier"/>
                <a:cs typeface="Courier"/>
              </a:rPr>
              <a:t>"&gt;</a:t>
            </a:r>
          </a:p>
          <a:p>
            <a:pPr marL="0" indent="0">
              <a:buNone/>
            </a:pPr>
            <a:r>
              <a:rPr lang="en-US" b="1" dirty="0">
                <a:latin typeface="Courier"/>
                <a:cs typeface="Courier"/>
              </a:rPr>
              <a:t>        &lt;h1&gt;</a:t>
            </a:r>
            <a:r>
              <a:rPr lang="en-US" b="1" dirty="0" err="1">
                <a:latin typeface="Courier"/>
                <a:cs typeface="Courier"/>
              </a:rPr>
              <a:t>Onscroll</a:t>
            </a:r>
            <a:r>
              <a:rPr lang="en-US" b="1" dirty="0">
                <a:latin typeface="Courier"/>
                <a:cs typeface="Courier"/>
              </a:rPr>
              <a:t> Example&lt;/h1&gt;</a:t>
            </a:r>
          </a:p>
          <a:p>
            <a:pPr marL="0" indent="0">
              <a:buNone/>
            </a:pPr>
            <a:r>
              <a:rPr lang="en-US" b="1" dirty="0">
                <a:latin typeface="Courier"/>
                <a:cs typeface="Courier"/>
              </a:rPr>
              <a:t>    &lt;/div&gt;</a:t>
            </a:r>
          </a:p>
          <a:p>
            <a:pPr marL="0" indent="0">
              <a:buNone/>
            </a:pPr>
            <a:r>
              <a:rPr lang="en-US" b="1" dirty="0">
                <a:latin typeface="Courier"/>
                <a:cs typeface="Courier"/>
              </a:rPr>
              <a:t>&lt;/body&gt;</a:t>
            </a:r>
          </a:p>
          <a:p>
            <a:pPr marL="0" indent="0">
              <a:buNone/>
            </a:pPr>
            <a:endParaRPr lang="en-US" b="1" dirty="0">
              <a:latin typeface="Courier"/>
              <a:cs typeface="Courier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71304" y="6327913"/>
            <a:ext cx="3092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(See onscroll-example1.html)</a:t>
            </a:r>
            <a:endParaRPr lang="en-US" i="1" dirty="0"/>
          </a:p>
        </p:txBody>
      </p:sp>
      <p:sp>
        <p:nvSpPr>
          <p:cNvPr id="5" name="Rectangle 4"/>
          <p:cNvSpPr/>
          <p:nvPr/>
        </p:nvSpPr>
        <p:spPr>
          <a:xfrm>
            <a:off x="284163" y="2827130"/>
            <a:ext cx="8407054" cy="288234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wn Arrow 5"/>
          <p:cNvSpPr/>
          <p:nvPr/>
        </p:nvSpPr>
        <p:spPr>
          <a:xfrm>
            <a:off x="6173304" y="2617304"/>
            <a:ext cx="408609" cy="850348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3849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getElementById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4163" y="2133600"/>
            <a:ext cx="8574087" cy="3992563"/>
          </a:xfrm>
        </p:spPr>
        <p:txBody>
          <a:bodyPr/>
          <a:lstStyle/>
          <a:p>
            <a:r>
              <a:rPr lang="en-US" dirty="0" smtClean="0"/>
              <a:t>We are going to employ the same strategy as in a previous lesson where we built a responsive menu.</a:t>
            </a:r>
          </a:p>
          <a:p>
            <a:r>
              <a:rPr lang="en-US" dirty="0" smtClean="0"/>
              <a:t>Do you remember this? (</a:t>
            </a:r>
            <a:r>
              <a:rPr lang="en-US" i="1" dirty="0" smtClean="0"/>
              <a:t>Don’t type this)</a:t>
            </a:r>
            <a:endParaRPr lang="en-US" dirty="0"/>
          </a:p>
        </p:txBody>
      </p:sp>
      <p:pic>
        <p:nvPicPr>
          <p:cNvPr id="5" name="Picture 4" descr="Screen Shot 2016-10-30 at 12.37.5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1815" y="3710926"/>
            <a:ext cx="6652198" cy="3147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8432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ID &amp; class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4163" y="2133600"/>
            <a:ext cx="8574087" cy="3992563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Calibri"/>
                <a:cs typeface="Calibri"/>
              </a:rPr>
              <a:t>We are going to use the same strategy: we are going to change the styling of the header element by changing its </a:t>
            </a:r>
            <a:r>
              <a:rPr lang="en-US" b="1" dirty="0" smtClean="0">
                <a:latin typeface="Calibri"/>
                <a:cs typeface="Calibri"/>
              </a:rPr>
              <a:t>class</a:t>
            </a:r>
            <a:r>
              <a:rPr lang="en-US" dirty="0" smtClean="0">
                <a:latin typeface="Calibri"/>
                <a:cs typeface="Calibri"/>
              </a:rPr>
              <a:t>.</a:t>
            </a:r>
          </a:p>
          <a:p>
            <a:r>
              <a:rPr lang="en-US" dirty="0" smtClean="0">
                <a:latin typeface="Calibri"/>
                <a:cs typeface="Calibri"/>
              </a:rPr>
              <a:t>The </a:t>
            </a:r>
            <a:r>
              <a:rPr lang="en-US" b="1" dirty="0" smtClean="0">
                <a:latin typeface="Calibri"/>
                <a:cs typeface="Calibri"/>
              </a:rPr>
              <a:t>ID</a:t>
            </a:r>
            <a:r>
              <a:rPr lang="en-US" dirty="0" smtClean="0">
                <a:latin typeface="Calibri"/>
                <a:cs typeface="Calibri"/>
              </a:rPr>
              <a:t> will be used in the JavaScript to check which element needs its </a:t>
            </a:r>
            <a:r>
              <a:rPr lang="en-US" b="1" dirty="0" smtClean="0">
                <a:latin typeface="Calibri"/>
                <a:cs typeface="Calibri"/>
              </a:rPr>
              <a:t>class</a:t>
            </a:r>
            <a:r>
              <a:rPr lang="en-US" dirty="0" smtClean="0">
                <a:latin typeface="Calibri"/>
                <a:cs typeface="Calibri"/>
              </a:rPr>
              <a:t> changing.</a:t>
            </a:r>
          </a:p>
          <a:p>
            <a:pPr marL="0" indent="0">
              <a:buNone/>
            </a:pPr>
            <a:endParaRPr lang="en-US" b="1" dirty="0">
              <a:latin typeface="Courier"/>
              <a:cs typeface="Courier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71304" y="6327913"/>
            <a:ext cx="3092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(See onscroll-example1.html)</a:t>
            </a:r>
            <a:endParaRPr lang="en-US" i="1" dirty="0"/>
          </a:p>
        </p:txBody>
      </p:sp>
      <p:pic>
        <p:nvPicPr>
          <p:cNvPr id="6" name="Picture 5" descr="Screen Shot 2016-11-16 at 09.11.2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787" y="4132746"/>
            <a:ext cx="7356379" cy="260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258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Style your header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4164" y="2133600"/>
            <a:ext cx="4055286" cy="3992563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Calibri"/>
                <a:cs typeface="Calibri"/>
              </a:rPr>
              <a:t>Style the header div in your CSS file to be a strip of </a:t>
            </a:r>
            <a:r>
              <a:rPr lang="en-US" dirty="0" err="1" smtClean="0">
                <a:latin typeface="Calibri"/>
                <a:cs typeface="Calibri"/>
              </a:rPr>
              <a:t>colour</a:t>
            </a:r>
            <a:r>
              <a:rPr lang="en-US" dirty="0" smtClean="0">
                <a:latin typeface="Calibri"/>
                <a:cs typeface="Calibri"/>
              </a:rPr>
              <a:t> across the browser width.</a:t>
            </a:r>
          </a:p>
          <a:p>
            <a:r>
              <a:rPr lang="en-US" dirty="0" smtClean="0">
                <a:latin typeface="Calibri"/>
                <a:cs typeface="Calibri"/>
              </a:rPr>
              <a:t>Change the font and </a:t>
            </a:r>
            <a:r>
              <a:rPr lang="en-US" dirty="0" err="1" smtClean="0">
                <a:latin typeface="Calibri"/>
                <a:cs typeface="Calibri"/>
              </a:rPr>
              <a:t>colour</a:t>
            </a:r>
            <a:r>
              <a:rPr lang="en-US" dirty="0">
                <a:latin typeface="Calibri"/>
                <a:cs typeface="Calibri"/>
              </a:rPr>
              <a:t> </a:t>
            </a:r>
            <a:r>
              <a:rPr lang="en-US" dirty="0" smtClean="0">
                <a:latin typeface="Calibri"/>
                <a:cs typeface="Calibri"/>
              </a:rPr>
              <a:t>as well if you like.</a:t>
            </a:r>
          </a:p>
          <a:p>
            <a:pPr marL="0" indent="0">
              <a:buNone/>
            </a:pPr>
            <a:endParaRPr lang="en-US" b="1" dirty="0">
              <a:latin typeface="Courier"/>
              <a:cs typeface="Courier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94608" y="6338956"/>
            <a:ext cx="3754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(See onscroll-example2.html &amp; .</a:t>
            </a:r>
            <a:r>
              <a:rPr lang="en-US" i="1" dirty="0" err="1" smtClean="0"/>
              <a:t>css</a:t>
            </a:r>
            <a:r>
              <a:rPr lang="en-US" i="1" dirty="0" smtClean="0"/>
              <a:t>)</a:t>
            </a:r>
            <a:endParaRPr lang="en-US" i="1" dirty="0"/>
          </a:p>
        </p:txBody>
      </p:sp>
      <p:pic>
        <p:nvPicPr>
          <p:cNvPr id="7" name="Picture 6" descr="Screen Shot 2016-11-16 at 16.13.2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449" y="2133600"/>
            <a:ext cx="4804551" cy="42053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4510897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Spectrum">
  <a:themeElements>
    <a:clrScheme name="Infusion">
      <a:dk1>
        <a:sysClr val="windowText" lastClr="000000"/>
      </a:dk1>
      <a:lt1>
        <a:sysClr val="window" lastClr="FFFFFF"/>
      </a:lt1>
      <a:dk2>
        <a:srgbClr val="2F1F58"/>
      </a:dk2>
      <a:lt2>
        <a:srgbClr val="B7A9E0"/>
      </a:lt2>
      <a:accent1>
        <a:srgbClr val="8C73D0"/>
      </a:accent1>
      <a:accent2>
        <a:srgbClr val="C2E8C4"/>
      </a:accent2>
      <a:accent3>
        <a:srgbClr val="C5A6E8"/>
      </a:accent3>
      <a:accent4>
        <a:srgbClr val="B45EC7"/>
      </a:accent4>
      <a:accent5>
        <a:srgbClr val="9FDAFB"/>
      </a:accent5>
      <a:accent6>
        <a:srgbClr val="95C5B0"/>
      </a:accent6>
      <a:hlink>
        <a:srgbClr val="744AE0"/>
      </a:hlink>
      <a:folHlink>
        <a:srgbClr val="8D8AD1"/>
      </a:folHlink>
    </a:clrScheme>
    <a:fontScheme name="Spectrum">
      <a:majorFont>
        <a:latin typeface="Corbel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Calibri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Spectrum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70000"/>
                <a:satMod val="150000"/>
              </a:schemeClr>
            </a:gs>
            <a:gs pos="100000">
              <a:schemeClr val="phClr">
                <a:tint val="95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95000"/>
                <a:shade val="70000"/>
                <a:satMod val="150000"/>
              </a:schemeClr>
            </a:gs>
            <a:gs pos="100000">
              <a:schemeClr val="phClr">
                <a:tint val="100000"/>
                <a:shade val="100000"/>
                <a:satMod val="150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6600000" sx="101000" sy="101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50800" dir="5400000" sx="105000" sy="105000" algn="ct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4800000"/>
            </a:lightRig>
          </a:scene3d>
          <a:sp3d prstMaterial="matte">
            <a:bevelT w="63500" h="50800" prst="angl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Spectrum.thmx</Template>
  <TotalTime>5160</TotalTime>
  <Words>1416</Words>
  <Application>Microsoft Macintosh PowerPoint</Application>
  <PresentationFormat>On-screen Show (4:3)</PresentationFormat>
  <Paragraphs>155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Spectrum</vt:lpstr>
      <vt:lpstr>MCOSS2WED</vt:lpstr>
      <vt:lpstr>Example</vt:lpstr>
      <vt:lpstr>Overview</vt:lpstr>
      <vt:lpstr>Preparation</vt:lpstr>
      <vt:lpstr>Create a header</vt:lpstr>
      <vt:lpstr>Create a header</vt:lpstr>
      <vt:lpstr>getElementById</vt:lpstr>
      <vt:lpstr>ID &amp; class</vt:lpstr>
      <vt:lpstr>Style your header</vt:lpstr>
      <vt:lpstr>Create a header</vt:lpstr>
      <vt:lpstr>Create a header</vt:lpstr>
      <vt:lpstr>Create content</vt:lpstr>
      <vt:lpstr>Add JavaScript</vt:lpstr>
      <vt:lpstr>Add JavaScript</vt:lpstr>
      <vt:lpstr>Add JavaScript</vt:lpstr>
      <vt:lpstr>Add JavaScript</vt:lpstr>
      <vt:lpstr>Add JavaScript</vt:lpstr>
      <vt:lpstr>Add JavaScript</vt:lpstr>
      <vt:lpstr>Try it out</vt:lpstr>
      <vt:lpstr>Close the gap</vt:lpstr>
      <vt:lpstr>Close the gap</vt:lpstr>
      <vt:lpstr>Challenge 1</vt:lpstr>
      <vt:lpstr>Challenge 2</vt:lpstr>
      <vt:lpstr>Summary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MCOSS2WED</dc:title>
  <dc:creator>David Caldwell</dc:creator>
  <cp:lastModifiedBy>David Caldwell</cp:lastModifiedBy>
  <cp:revision>165</cp:revision>
  <dcterms:created xsi:type="dcterms:W3CDTF">2016-11-14T09:50:45Z</dcterms:created>
  <dcterms:modified xsi:type="dcterms:W3CDTF">2016-11-25T12:33:51Z</dcterms:modified>
</cp:coreProperties>
</file>