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87" r:id="rId17"/>
    <p:sldId id="288" r:id="rId18"/>
    <p:sldId id="269" r:id="rId19"/>
    <p:sldId id="272" r:id="rId20"/>
    <p:sldId id="273" r:id="rId21"/>
    <p:sldId id="274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4" r:id="rId30"/>
    <p:sldId id="285" r:id="rId31"/>
    <p:sldId id="289" r:id="rId32"/>
    <p:sldId id="283" r:id="rId33"/>
    <p:sldId id="294" r:id="rId34"/>
    <p:sldId id="295" r:id="rId35"/>
    <p:sldId id="296" r:id="rId36"/>
    <p:sldId id="301" r:id="rId37"/>
    <p:sldId id="292" r:id="rId38"/>
    <p:sldId id="298" r:id="rId39"/>
    <p:sldId id="299" r:id="rId40"/>
    <p:sldId id="300" r:id="rId41"/>
    <p:sldId id="302" r:id="rId42"/>
    <p:sldId id="293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5" d="100"/>
          <a:sy n="125" d="100"/>
        </p:scale>
        <p:origin x="-12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viewProps" Target="viewProps.xml"/><Relationship Id="rId47" Type="http://schemas.openxmlformats.org/officeDocument/2006/relationships/theme" Target="theme/theme1.xml"/><Relationship Id="rId48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printerSettings" Target="printerSettings/printerSettings1.bin"/><Relationship Id="rId4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30/09/2016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1341" y="449005"/>
            <a:ext cx="7808976" cy="1088136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marL="0" algn="l" defTabSz="914400" rtl="0" eaLnBrk="1" latinLnBrk="0" hangingPunct="1">
              <a:lnSpc>
                <a:spcPts val="4600"/>
              </a:lnSpc>
              <a:spcBef>
                <a:spcPct val="0"/>
              </a:spcBef>
              <a:buNone/>
              <a:defRPr sz="4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6205" y="1532427"/>
            <a:ext cx="7754112" cy="48463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sp>
        <p:nvSpPr>
          <p:cNvPr id="13" name="Rectangle 12"/>
          <p:cNvSpPr/>
          <p:nvPr/>
        </p:nvSpPr>
        <p:spPr>
          <a:xfrm>
            <a:off x="284163" y="6227064"/>
            <a:ext cx="8574087" cy="173736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1298762"/>
            <a:ext cx="4069080" cy="1162050"/>
          </a:xfrm>
          <a:noFill/>
        </p:spPr>
        <p:txBody>
          <a:bodyPr anchor="b">
            <a:noAutofit/>
          </a:bodyPr>
          <a:lstStyle>
            <a:lvl1pPr algn="ctr">
              <a:defRPr sz="3200" b="1">
                <a:solidFill>
                  <a:schemeClr val="accent2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3567" y="914400"/>
            <a:ext cx="4069080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8941" y="2456329"/>
            <a:ext cx="4069080" cy="318247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30/09/2016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800600"/>
            <a:ext cx="8360242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199"/>
            <a:ext cx="8577072" cy="435254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67338"/>
            <a:ext cx="8304213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30/09/2016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284163" y="4280647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778189"/>
            <a:ext cx="8360242" cy="566738"/>
          </a:xfrm>
          <a:noFill/>
        </p:spPr>
        <p:txBody>
          <a:bodyPr anchor="b">
            <a:normAutofit/>
          </a:bodyPr>
          <a:lstStyle>
            <a:lvl1pPr algn="l">
              <a:defRPr sz="2800" b="0">
                <a:solidFill>
                  <a:schemeClr val="accent2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200"/>
            <a:ext cx="8577072" cy="38221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44927"/>
            <a:ext cx="8304213" cy="804862"/>
          </a:xfrm>
          <a:noFill/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30/09/2016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0" y="914400"/>
            <a:ext cx="5195047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30/09/2016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84163" y="4267200"/>
            <a:ext cx="2743200" cy="2120153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1" y="4953001"/>
            <a:ext cx="2472017" cy="1246094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764" y="4419600"/>
            <a:ext cx="2475395" cy="510988"/>
          </a:xfrm>
          <a:noFill/>
        </p:spPr>
        <p:txBody>
          <a:bodyPr anchor="b">
            <a:norm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284164" y="594360"/>
            <a:ext cx="2743200" cy="36758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dirty="0" smtClean="0"/>
              <a:t>Drag picture to placeholder or click icon to add</a:t>
            </a:r>
            <a:endParaRPr/>
          </a:p>
        </p:txBody>
      </p:sp>
      <p:grpSp>
        <p:nvGrpSpPr>
          <p:cNvPr id="8" name="Group 14"/>
          <p:cNvGrpSpPr/>
          <p:nvPr/>
        </p:nvGrpSpPr>
        <p:grpSpPr>
          <a:xfrm>
            <a:off x="284163" y="461682"/>
            <a:ext cx="8576373" cy="137411"/>
            <a:chOff x="284163" y="1759424"/>
            <a:chExt cx="8576373" cy="137411"/>
          </a:xfrm>
        </p:grpSpPr>
        <p:sp>
          <p:nvSpPr>
            <p:cNvPr id="16" name="Rectangle 15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21013" y="4801575"/>
            <a:ext cx="583723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1661" y="4800600"/>
            <a:ext cx="5691651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21014" y="457199"/>
            <a:ext cx="5833872" cy="435254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69805" y="5367338"/>
            <a:ext cx="5653507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30/09/2016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/>
          </p:nvPr>
        </p:nvSpPr>
        <p:spPr>
          <a:xfrm>
            <a:off x="284164" y="457200"/>
            <a:ext cx="2736850" cy="290779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 smtClean="0"/>
              <a:t>Drag picture to placeholder or click icon to add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>
            <a:off x="284164" y="3364992"/>
            <a:ext cx="2736850" cy="2898648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2133600"/>
            <a:ext cx="8574087" cy="40132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30/09/2016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5313882" y="2857535"/>
            <a:ext cx="5934615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95124" y="473075"/>
            <a:ext cx="969264" cy="5921375"/>
          </a:xfrm>
        </p:spPr>
        <p:txBody>
          <a:bodyPr vert="eaVert"/>
          <a:lstStyle>
            <a:lvl1pPr algn="l">
              <a:defRPr sz="340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457200"/>
            <a:ext cx="6497637" cy="5937250"/>
          </a:xfrm>
        </p:spPr>
        <p:txBody>
          <a:bodyPr vert="eaVert"/>
          <a:lstStyle>
            <a:lvl5pPr algn="l"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30/09/2016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 rot="5400000">
            <a:off x="4658724" y="3355723"/>
            <a:ext cx="5934456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30/09/2016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30/09/2016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2017058"/>
            <a:ext cx="8574087" cy="4377391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dirty="0" smtClean="0"/>
              <a:t>Drag picture to placeholder or click icon to add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20" y="1532965"/>
            <a:ext cx="7754284" cy="484094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grpSp>
        <p:nvGrpSpPr>
          <p:cNvPr id="7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11" name="Rectangle 10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8633" y="444728"/>
            <a:ext cx="7810967" cy="1088237"/>
          </a:xfrm>
          <a:noFill/>
        </p:spPr>
        <p:txBody>
          <a:bodyPr bIns="45720" anchor="b" anchorCtr="0">
            <a:normAutofit/>
          </a:bodyPr>
          <a:lstStyle>
            <a:lvl1pPr algn="l">
              <a:lnSpc>
                <a:spcPts val="4600"/>
              </a:lnSpc>
              <a:defRPr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4814125"/>
            <a:ext cx="7772400" cy="1051560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488" y="5861304"/>
            <a:ext cx="7735824" cy="402336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</a:pPr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30/09/2016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443754"/>
            <a:ext cx="8574087" cy="437029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dirty="0" smtClean="0"/>
              <a:t>Drag picture to placeholder or click icon to add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30/09/2016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306" y="4814047"/>
            <a:ext cx="7772400" cy="1048871"/>
          </a:xfrm>
          <a:noFill/>
        </p:spPr>
        <p:txBody>
          <a:bodyPr anchor="b" anchorCtr="0">
            <a:normAutofit/>
          </a:bodyPr>
          <a:lstStyle>
            <a:lvl1pPr algn="l">
              <a:defRPr sz="4200" b="0" i="0" cap="none" baseline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647" y="5862918"/>
            <a:ext cx="7732059" cy="403412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9" name="Group 8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3412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8188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30/09/2016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1" name="Group 10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2" name="Rectangle 11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412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412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9495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9495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30/09/2016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7" name="Group 6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8" name="Rectangle 7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30/09/2016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30/09/2016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6" name="Rectangle 5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7" name="Rectangle 6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1503" y="2133600"/>
            <a:ext cx="7076747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4936" y="643703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4251665B-C24A-4702-B522-6A4334602E03}" type="datetimeFigureOut">
              <a:rPr lang="en-US" smtClean="0"/>
              <a:t>30/09/2016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9698" y="6437032"/>
            <a:ext cx="61249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6459" y="167347"/>
            <a:ext cx="630621" cy="359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5FD889E0-CAB2-4699-909D-B9A88D47ACB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4163" y="630382"/>
            <a:ext cx="8574087" cy="967840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r" defTabSz="914400" rtl="0" eaLnBrk="1" latinLnBrk="0" hangingPunct="1">
        <a:spcBef>
          <a:spcPct val="0"/>
        </a:spcBef>
        <a:buNone/>
        <a:defRPr sz="4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54025" indent="-454025" algn="l" defTabSz="914400" rtl="0" eaLnBrk="1" latinLnBrk="0" hangingPunct="1">
        <a:spcBef>
          <a:spcPts val="20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260475" indent="-346075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339725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939925" indent="-3317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hyperlink" Target="http://www.w3schools.com/css/css_syntax.asp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2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Web Design MCOSS2WED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HTML &amp; CSS refresher</a:t>
            </a:r>
          </a:p>
        </p:txBody>
      </p:sp>
      <p:pic>
        <p:nvPicPr>
          <p:cNvPr id="4" name="Picture 3" descr="wFDGHgauRWOtQAAAABJRU5ErkJggg==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9100" y="2863850"/>
            <a:ext cx="3238500" cy="250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152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Anatomy of an HTML document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i="1" dirty="0" smtClean="0"/>
              <a:t>Show example 5.</a:t>
            </a:r>
          </a:p>
          <a:p>
            <a:pPr marL="0" indent="0">
              <a:buNone/>
            </a:pPr>
            <a:r>
              <a:rPr lang="en-US" i="1" dirty="0" smtClean="0"/>
              <a:t>Task: Change the format of the quotes to an ordered list. </a:t>
            </a:r>
          </a:p>
        </p:txBody>
      </p:sp>
    </p:spTree>
    <p:extLst>
      <p:ext uri="{BB962C8B-B14F-4D97-AF65-F5344CB8AC3E}">
        <p14:creationId xmlns:p14="http://schemas.microsoft.com/office/powerpoint/2010/main" val="3265336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81503" y="5049520"/>
            <a:ext cx="5726737" cy="38608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CSS (Cascading Style Sheets) are used to change the style of the HTML document.</a:t>
            </a:r>
          </a:p>
          <a:p>
            <a:pPr marL="0" indent="0">
              <a:buNone/>
            </a:pPr>
            <a:r>
              <a:rPr lang="en-US" dirty="0" smtClean="0"/>
              <a:t>Styling can be:</a:t>
            </a:r>
          </a:p>
          <a:p>
            <a:r>
              <a:rPr lang="en-US" dirty="0" smtClean="0"/>
              <a:t>inline as part of the HTML code or</a:t>
            </a:r>
          </a:p>
          <a:p>
            <a:r>
              <a:rPr lang="en-US" dirty="0" smtClean="0"/>
              <a:t>external as a .</a:t>
            </a:r>
            <a:r>
              <a:rPr lang="en-US" dirty="0" err="1" smtClean="0"/>
              <a:t>css</a:t>
            </a:r>
            <a:r>
              <a:rPr lang="en-US" dirty="0" smtClean="0"/>
              <a:t> file</a:t>
            </a:r>
          </a:p>
          <a:p>
            <a:pPr marL="0" indent="0">
              <a:buNone/>
            </a:pPr>
            <a:r>
              <a:rPr lang="en-US" dirty="0" smtClean="0"/>
              <a:t>Inline takes precedence over external styling.</a:t>
            </a:r>
          </a:p>
        </p:txBody>
      </p:sp>
    </p:spTree>
    <p:extLst>
      <p:ext uri="{BB962C8B-B14F-4D97-AF65-F5344CB8AC3E}">
        <p14:creationId xmlns:p14="http://schemas.microsoft.com/office/powerpoint/2010/main" val="27808558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81503" y="2824480"/>
            <a:ext cx="4649777" cy="3657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Inline styling is formatted like this:</a:t>
            </a:r>
          </a:p>
          <a:p>
            <a:pPr marL="0" indent="0">
              <a:buNone/>
            </a:pPr>
            <a:r>
              <a:rPr lang="en-US" dirty="0" smtClean="0"/>
              <a:t>&lt;</a:t>
            </a:r>
            <a:r>
              <a:rPr lang="en-US" dirty="0" err="1" smtClean="0"/>
              <a:t>tagname</a:t>
            </a:r>
            <a:r>
              <a:rPr lang="en-US" dirty="0" smtClean="0"/>
              <a:t> style = “</a:t>
            </a:r>
            <a:r>
              <a:rPr lang="en-US" dirty="0" err="1" smtClean="0"/>
              <a:t>property:value</a:t>
            </a:r>
            <a:r>
              <a:rPr lang="en-US" dirty="0" smtClean="0"/>
              <a:t>;”&gt;</a:t>
            </a:r>
          </a:p>
        </p:txBody>
      </p:sp>
    </p:spTree>
    <p:extLst>
      <p:ext uri="{BB962C8B-B14F-4D97-AF65-F5344CB8AC3E}">
        <p14:creationId xmlns:p14="http://schemas.microsoft.com/office/powerpoint/2010/main" val="4137980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81503" y="3820160"/>
            <a:ext cx="4639617" cy="35560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i="1" dirty="0" smtClean="0"/>
              <a:t>Show example 6 – inline </a:t>
            </a:r>
            <a:r>
              <a:rPr lang="en-US" i="1" dirty="0" err="1" smtClean="0"/>
              <a:t>colour</a:t>
            </a:r>
            <a:r>
              <a:rPr lang="en-US" i="1" dirty="0" smtClean="0"/>
              <a:t> styling.</a:t>
            </a:r>
          </a:p>
          <a:p>
            <a:pPr marL="0" indent="0">
              <a:buNone/>
            </a:pPr>
            <a:r>
              <a:rPr lang="en-US" i="1" dirty="0" smtClean="0"/>
              <a:t>Task: Change the styling of the HTML document using the inline method.</a:t>
            </a:r>
          </a:p>
          <a:p>
            <a:pPr marL="0" indent="0">
              <a:buNone/>
            </a:pPr>
            <a:r>
              <a:rPr lang="en-US" dirty="0"/>
              <a:t>&lt;</a:t>
            </a:r>
            <a:r>
              <a:rPr lang="en-US" dirty="0" err="1"/>
              <a:t>tagname</a:t>
            </a:r>
            <a:r>
              <a:rPr lang="en-US" dirty="0"/>
              <a:t> style = “</a:t>
            </a:r>
            <a:r>
              <a:rPr lang="en-US" dirty="0" err="1"/>
              <a:t>property:value</a:t>
            </a:r>
            <a:r>
              <a:rPr lang="en-US" dirty="0"/>
              <a:t>;”&gt;</a:t>
            </a:r>
          </a:p>
          <a:p>
            <a:pPr marL="0" indent="0">
              <a:buNone/>
            </a:pPr>
            <a:endParaRPr lang="en-US" i="1" dirty="0" smtClean="0"/>
          </a:p>
          <a:p>
            <a:pPr marL="0" indent="0">
              <a:buNone/>
            </a:pPr>
            <a:endParaRPr lang="en-US" i="1" dirty="0" smtClean="0"/>
          </a:p>
        </p:txBody>
      </p:sp>
    </p:spTree>
    <p:extLst>
      <p:ext uri="{BB962C8B-B14F-4D97-AF65-F5344CB8AC3E}">
        <p14:creationId xmlns:p14="http://schemas.microsoft.com/office/powerpoint/2010/main" val="19423952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preferred styling method is to use an external CSS file. This file (or files) will usually reside in a </a:t>
            </a:r>
            <a:r>
              <a:rPr lang="en-US" dirty="0" err="1" smtClean="0"/>
              <a:t>css</a:t>
            </a:r>
            <a:r>
              <a:rPr lang="en-US" dirty="0" smtClean="0"/>
              <a:t> directory in the web root.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3" descr="Screen Shot 2016-09-21 at 14.22.4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6720" y="3425416"/>
            <a:ext cx="3291840" cy="3432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4493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External CSS formatting is as follows: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5" name="Picture 4" descr="Screen Shot 2016-09-21 at 14.26.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80" y="3347720"/>
            <a:ext cx="7645400" cy="15113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18383" y="5344160"/>
            <a:ext cx="549305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Image </a:t>
            </a:r>
            <a:r>
              <a:rPr lang="en-US" sz="1200" i="1" dirty="0"/>
              <a:t>taken from </a:t>
            </a:r>
            <a:r>
              <a:rPr lang="en-US" sz="1200" i="1" dirty="0">
                <a:hlinkClick r:id="rId3"/>
              </a:rPr>
              <a:t>http://www.w3schools.com/css/</a:t>
            </a:r>
            <a:r>
              <a:rPr lang="en-US" sz="1200" i="1" dirty="0" smtClean="0">
                <a:hlinkClick r:id="rId3"/>
              </a:rPr>
              <a:t>css_syntax.asp</a:t>
            </a:r>
            <a:endParaRPr lang="en-US" sz="1200" i="1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032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81503" y="3108960"/>
            <a:ext cx="5513377" cy="28854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For example, if we wanted to change the style associated with the header tag &lt;h1&gt;, we could add the following to our CSS file:</a:t>
            </a:r>
          </a:p>
          <a:p>
            <a:pPr marL="0" indent="0">
              <a:buNone/>
            </a:pPr>
            <a:r>
              <a:rPr lang="en-US" dirty="0">
                <a:latin typeface="Courier"/>
                <a:cs typeface="Courier"/>
              </a:rPr>
              <a:t>h1 {</a:t>
            </a:r>
          </a:p>
          <a:p>
            <a:pPr marL="0" indent="0">
              <a:buNone/>
            </a:pPr>
            <a:r>
              <a:rPr lang="en-US" dirty="0">
                <a:latin typeface="Courier"/>
                <a:cs typeface="Courier"/>
              </a:rPr>
              <a:t>    color</a:t>
            </a:r>
            <a:r>
              <a:rPr lang="en-US" dirty="0" smtClean="0">
                <a:latin typeface="Courier"/>
                <a:cs typeface="Courier"/>
              </a:rPr>
              <a:t>: orange</a:t>
            </a:r>
            <a:r>
              <a:rPr lang="en-US" dirty="0">
                <a:latin typeface="Courier"/>
                <a:cs typeface="Courier"/>
              </a:rPr>
              <a:t>; </a:t>
            </a:r>
          </a:p>
          <a:p>
            <a:pPr marL="0" indent="0">
              <a:buNone/>
            </a:pPr>
            <a:r>
              <a:rPr lang="en-US" dirty="0">
                <a:latin typeface="Courier"/>
                <a:cs typeface="Courier"/>
              </a:rPr>
              <a:t>    background-color: grey;</a:t>
            </a:r>
          </a:p>
          <a:p>
            <a:pPr marL="0" indent="0">
              <a:buNone/>
            </a:pPr>
            <a:r>
              <a:rPr lang="en-US" dirty="0">
                <a:latin typeface="Courier"/>
                <a:cs typeface="Courier"/>
              </a:rPr>
              <a:t>    font-family: sans-serif;</a:t>
            </a:r>
          </a:p>
          <a:p>
            <a:pPr marL="0" indent="0">
              <a:buNone/>
            </a:pPr>
            <a:r>
              <a:rPr lang="en-US" dirty="0">
                <a:latin typeface="Courier"/>
                <a:cs typeface="Courier"/>
              </a:rPr>
              <a:t>}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4163" y="3362235"/>
            <a:ext cx="12499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‘color’ here refers to the font </a:t>
            </a:r>
            <a:r>
              <a:rPr lang="en-US" dirty="0" err="1" smtClean="0"/>
              <a:t>colour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341120" y="4053840"/>
            <a:ext cx="122936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Screen Shot 2016-09-26 at 10.30.1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0480" y="6126163"/>
            <a:ext cx="3759200" cy="457200"/>
          </a:xfrm>
          <a:prstGeom prst="rect">
            <a:avLst/>
          </a:prstGeom>
        </p:spPr>
      </p:pic>
      <p:sp>
        <p:nvSpPr>
          <p:cNvPr id="13" name="Down Arrow 12"/>
          <p:cNvSpPr/>
          <p:nvPr/>
        </p:nvSpPr>
        <p:spPr>
          <a:xfrm>
            <a:off x="3810000" y="5425440"/>
            <a:ext cx="1198880" cy="700723"/>
          </a:xfrm>
          <a:prstGeom prst="down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694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The advantages to using an external CSS file for styling: </a:t>
            </a:r>
          </a:p>
          <a:p>
            <a:r>
              <a:rPr lang="en-US" dirty="0" smtClean="0"/>
              <a:t>You only need to change the style in one place</a:t>
            </a:r>
          </a:p>
          <a:p>
            <a:r>
              <a:rPr lang="en-US" dirty="0" smtClean="0"/>
              <a:t>Easier to read the HTML files</a:t>
            </a:r>
          </a:p>
        </p:txBody>
      </p:sp>
    </p:spTree>
    <p:extLst>
      <p:ext uri="{BB962C8B-B14F-4D97-AF65-F5344CB8AC3E}">
        <p14:creationId xmlns:p14="http://schemas.microsoft.com/office/powerpoint/2010/main" val="1096463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i="1" dirty="0" smtClean="0"/>
              <a:t>Show CSS examples 7 through to 9.</a:t>
            </a:r>
          </a:p>
          <a:p>
            <a:pPr marL="0" indent="0">
              <a:buNone/>
            </a:pPr>
            <a:r>
              <a:rPr lang="en-US" i="1" dirty="0" smtClean="0"/>
              <a:t>Tasks: </a:t>
            </a:r>
          </a:p>
          <a:p>
            <a:pPr marL="0" indent="0">
              <a:buNone/>
            </a:pPr>
            <a:r>
              <a:rPr lang="en-US" i="1" dirty="0" smtClean="0"/>
              <a:t>1. Remove all inline styling and instead create a CSS file for styling.</a:t>
            </a:r>
          </a:p>
          <a:p>
            <a:pPr marL="0" indent="0">
              <a:buNone/>
            </a:pPr>
            <a:r>
              <a:rPr lang="en-US" i="1" dirty="0" smtClean="0"/>
              <a:t>2. Try styling: headers, paragraphs, lists, body.</a:t>
            </a:r>
          </a:p>
          <a:p>
            <a:pPr marL="0" indent="0">
              <a:buNone/>
            </a:pPr>
            <a:r>
              <a:rPr lang="en-US" i="1" dirty="0" smtClean="0"/>
              <a:t>3. Try adding borders to one or more elements.</a:t>
            </a:r>
          </a:p>
          <a:p>
            <a:pPr marL="0" indent="0">
              <a:buNone/>
            </a:pPr>
            <a:endParaRPr lang="en-US" i="1" dirty="0" smtClean="0"/>
          </a:p>
          <a:p>
            <a:pPr marL="0" indent="0">
              <a:buNone/>
            </a:pPr>
            <a:endParaRPr lang="en-US" i="1" dirty="0" smtClean="0"/>
          </a:p>
        </p:txBody>
      </p:sp>
    </p:spTree>
    <p:extLst>
      <p:ext uri="{BB962C8B-B14F-4D97-AF65-F5344CB8AC3E}">
        <p14:creationId xmlns:p14="http://schemas.microsoft.com/office/powerpoint/2010/main" val="1307816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Styling – extended tasks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en-US" i="1" dirty="0" smtClean="0"/>
              <a:t>Research methods for setting </a:t>
            </a:r>
            <a:r>
              <a:rPr lang="en-US" i="1" dirty="0" err="1" smtClean="0"/>
              <a:t>colour</a:t>
            </a:r>
            <a:r>
              <a:rPr lang="en-US" i="1" dirty="0" smtClean="0"/>
              <a:t> in CSS. </a:t>
            </a:r>
          </a:p>
          <a:p>
            <a:pPr marL="457200" indent="-457200">
              <a:buAutoNum type="arabicPeriod"/>
            </a:pPr>
            <a:r>
              <a:rPr lang="en-US" i="1" dirty="0" smtClean="0"/>
              <a:t>Use at least three of these methods in your HTML page. </a:t>
            </a:r>
          </a:p>
          <a:p>
            <a:pPr marL="457200" indent="-457200">
              <a:buAutoNum type="arabicPeriod"/>
            </a:pPr>
            <a:r>
              <a:rPr lang="en-US" i="1" dirty="0" smtClean="0"/>
              <a:t>Which method(s) can specify an alpha attribute?</a:t>
            </a:r>
          </a:p>
          <a:p>
            <a:pPr marL="457200" indent="-457200">
              <a:buAutoNum type="arabicPeriod"/>
            </a:pPr>
            <a:r>
              <a:rPr lang="en-US" i="1" dirty="0" smtClean="0"/>
              <a:t>Which </a:t>
            </a:r>
            <a:r>
              <a:rPr lang="en-US" i="1" dirty="0" err="1" smtClean="0"/>
              <a:t>colour</a:t>
            </a:r>
            <a:r>
              <a:rPr lang="en-US" i="1" dirty="0" smtClean="0"/>
              <a:t> method is preferable overall?</a:t>
            </a:r>
          </a:p>
          <a:p>
            <a:pPr marL="457200" indent="-457200">
              <a:buAutoNum type="arabicPeriod"/>
            </a:pPr>
            <a:r>
              <a:rPr lang="en-US" i="1" dirty="0" smtClean="0"/>
              <a:t>What are “web safe” </a:t>
            </a:r>
            <a:r>
              <a:rPr lang="en-US" i="1" dirty="0" err="1" smtClean="0"/>
              <a:t>colours</a:t>
            </a:r>
            <a:r>
              <a:rPr lang="en-US" i="1" dirty="0" smtClean="0"/>
              <a:t>? Are they still relevant today?</a:t>
            </a:r>
          </a:p>
          <a:p>
            <a:pPr marL="457200" indent="-457200">
              <a:buAutoNum type="arabicPeriod"/>
            </a:pPr>
            <a:endParaRPr lang="en-US" i="1" dirty="0" smtClean="0"/>
          </a:p>
          <a:p>
            <a:pPr marL="0" indent="0">
              <a:buNone/>
            </a:pPr>
            <a:endParaRPr lang="en-US" i="1" dirty="0" smtClean="0"/>
          </a:p>
        </p:txBody>
      </p:sp>
    </p:spTree>
    <p:extLst>
      <p:ext uri="{BB962C8B-B14F-4D97-AF65-F5344CB8AC3E}">
        <p14:creationId xmlns:p14="http://schemas.microsoft.com/office/powerpoint/2010/main" val="3742736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 we using Brackets?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we are using Brackets, here’s a short intro.</a:t>
            </a:r>
          </a:p>
          <a:p>
            <a:endParaRPr lang="en-US" dirty="0"/>
          </a:p>
          <a:p>
            <a:r>
              <a:rPr lang="en-US" dirty="0" smtClean="0"/>
              <a:t>Otherwise, suggest </a:t>
            </a:r>
            <a:r>
              <a:rPr lang="en-US" dirty="0" err="1" smtClean="0"/>
              <a:t>jsfiddle</a:t>
            </a:r>
            <a:r>
              <a:rPr lang="en-US" dirty="0" smtClean="0"/>
              <a:t> or a text editor.</a:t>
            </a:r>
          </a:p>
          <a:p>
            <a:endParaRPr lang="en-US" dirty="0"/>
          </a:p>
          <a:p>
            <a:r>
              <a:rPr lang="en-US" dirty="0" smtClean="0"/>
              <a:t>Reference material available from: </a:t>
            </a:r>
          </a:p>
          <a:p>
            <a:pPr lvl="1"/>
            <a:r>
              <a:rPr lang="en-US" dirty="0" err="1" smtClean="0"/>
              <a:t>www.iteachit.net</a:t>
            </a:r>
            <a:r>
              <a:rPr lang="en-US" dirty="0" smtClean="0"/>
              <a:t>/reference</a:t>
            </a:r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4750232"/>
              </p:ext>
            </p:extLst>
          </p:nvPr>
        </p:nvGraphicFramePr>
        <p:xfrm>
          <a:off x="4279900" y="2682240"/>
          <a:ext cx="58420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2" name="Document" showAsIcon="1" r:id="rId3" imgW="584200" imgH="558800" progId="Word.Document.12">
                  <p:embed/>
                </p:oleObj>
              </mc:Choice>
              <mc:Fallback>
                <p:oleObj name="Document" showAsIcon="1" r:id="rId3" imgW="584200" imgH="5588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279900" y="2682240"/>
                        <a:ext cx="584200" cy="558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667042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81503" y="2133600"/>
            <a:ext cx="1683057" cy="4470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&lt;</a:t>
            </a:r>
            <a:r>
              <a:rPr lang="en-US" dirty="0" err="1" smtClean="0"/>
              <a:t>ol</a:t>
            </a:r>
            <a:r>
              <a:rPr lang="en-US" dirty="0" smtClean="0"/>
              <a:t>&gt; </a:t>
            </a:r>
            <a:r>
              <a:rPr lang="en-US" dirty="0" err="1" smtClean="0"/>
              <a:t>vs</a:t>
            </a:r>
            <a:r>
              <a:rPr lang="en-US" dirty="0" smtClean="0"/>
              <a:t> &lt;</a:t>
            </a:r>
            <a:r>
              <a:rPr lang="en-US" dirty="0" err="1" smtClean="0"/>
              <a:t>ul</a:t>
            </a:r>
            <a:r>
              <a:rPr lang="en-US" dirty="0" smtClean="0"/>
              <a:t>&gt;</a:t>
            </a:r>
          </a:p>
          <a:p>
            <a:pPr marL="0" indent="0">
              <a:buNone/>
            </a:pPr>
            <a:r>
              <a:rPr lang="en-US" i="1" dirty="0" smtClean="0"/>
              <a:t>Show example 10.</a:t>
            </a:r>
          </a:p>
          <a:p>
            <a:pPr marL="0" indent="0">
              <a:buNone/>
            </a:pPr>
            <a:r>
              <a:rPr lang="en-US" dirty="0" smtClean="0"/>
              <a:t>The ordered list is now UNORDERED (using &lt;</a:t>
            </a:r>
            <a:r>
              <a:rPr lang="en-US" dirty="0" err="1" smtClean="0"/>
              <a:t>ul</a:t>
            </a:r>
            <a:r>
              <a:rPr lang="en-US" dirty="0" smtClean="0"/>
              <a:t>&gt;).</a:t>
            </a:r>
          </a:p>
          <a:p>
            <a:pPr marL="0" indent="0">
              <a:buNone/>
            </a:pPr>
            <a:r>
              <a:rPr lang="en-US" i="1" dirty="0" smtClean="0"/>
              <a:t>Task: Change your list to unordered.</a:t>
            </a:r>
          </a:p>
        </p:txBody>
      </p:sp>
    </p:spTree>
    <p:extLst>
      <p:ext uri="{BB962C8B-B14F-4D97-AF65-F5344CB8AC3E}">
        <p14:creationId xmlns:p14="http://schemas.microsoft.com/office/powerpoint/2010/main" val="3904690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81503" y="2214880"/>
            <a:ext cx="6448097" cy="3454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An unordered list can be used to create navigation.</a:t>
            </a:r>
          </a:p>
          <a:p>
            <a:pPr marL="0" indent="0">
              <a:buNone/>
            </a:pPr>
            <a:r>
              <a:rPr lang="en-US" i="1" dirty="0" smtClean="0"/>
              <a:t>Show example 11.</a:t>
            </a:r>
          </a:p>
          <a:p>
            <a:pPr marL="0" indent="0">
              <a:buNone/>
            </a:pPr>
            <a:r>
              <a:rPr lang="en-US" dirty="0" smtClean="0"/>
              <a:t>A &lt;</a:t>
            </a:r>
            <a:r>
              <a:rPr lang="en-US" dirty="0" err="1" smtClean="0"/>
              <a:t>nav</a:t>
            </a:r>
            <a:r>
              <a:rPr lang="en-US" dirty="0" smtClean="0"/>
              <a:t>&gt; section with an unordered list has been added.</a:t>
            </a:r>
          </a:p>
          <a:p>
            <a:pPr marL="0" indent="0">
              <a:buNone/>
            </a:pPr>
            <a:r>
              <a:rPr lang="en-US" i="1" dirty="0" smtClean="0"/>
              <a:t>Tasks: </a:t>
            </a:r>
          </a:p>
          <a:p>
            <a:pPr marL="457200" indent="-457200">
              <a:buAutoNum type="arabicPeriod"/>
            </a:pPr>
            <a:r>
              <a:rPr lang="en-US" i="1" dirty="0" smtClean="0"/>
              <a:t>Add a &lt;</a:t>
            </a:r>
            <a:r>
              <a:rPr lang="en-US" i="1" dirty="0" err="1" smtClean="0"/>
              <a:t>nav</a:t>
            </a:r>
            <a:r>
              <a:rPr lang="en-US" i="1" dirty="0" smtClean="0"/>
              <a:t>&gt; section at the top of your page.</a:t>
            </a:r>
          </a:p>
          <a:p>
            <a:pPr marL="457200" indent="-457200">
              <a:buAutoNum type="arabicPeriod"/>
            </a:pPr>
            <a:r>
              <a:rPr lang="en-US" i="1" dirty="0" smtClean="0"/>
              <a:t>Add an unordered list inside the &lt;</a:t>
            </a:r>
            <a:r>
              <a:rPr lang="en-US" i="1" dirty="0" err="1" smtClean="0"/>
              <a:t>nav</a:t>
            </a:r>
            <a:r>
              <a:rPr lang="en-US" i="1" dirty="0" smtClean="0"/>
              <a:t>&gt; section (this will be used for navigation later).</a:t>
            </a:r>
          </a:p>
          <a:p>
            <a:pPr marL="0" indent="0">
              <a:buNone/>
            </a:pPr>
            <a:endParaRPr lang="en-US" i="1" dirty="0" smtClean="0"/>
          </a:p>
        </p:txBody>
      </p:sp>
    </p:spTree>
    <p:extLst>
      <p:ext uri="{BB962C8B-B14F-4D97-AF65-F5344CB8AC3E}">
        <p14:creationId xmlns:p14="http://schemas.microsoft.com/office/powerpoint/2010/main" val="12960766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81503" y="3749040"/>
            <a:ext cx="3979217" cy="4165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Notice that both &lt;</a:t>
            </a:r>
            <a:r>
              <a:rPr lang="en-US" dirty="0" err="1" smtClean="0"/>
              <a:t>ul</a:t>
            </a:r>
            <a:r>
              <a:rPr lang="en-US" dirty="0" smtClean="0"/>
              <a:t>&gt; sections are styled the same.</a:t>
            </a:r>
          </a:p>
          <a:p>
            <a:pPr marL="0" indent="0">
              <a:buNone/>
            </a:pPr>
            <a:r>
              <a:rPr lang="en-US" dirty="0" smtClean="0"/>
              <a:t>To change this, we can add a </a:t>
            </a:r>
            <a:r>
              <a:rPr lang="en-US" b="1" u="sng" dirty="0" smtClean="0"/>
              <a:t>class</a:t>
            </a:r>
            <a:r>
              <a:rPr lang="en-US" dirty="0" smtClean="0"/>
              <a:t> to the unordered list inside &lt;</a:t>
            </a:r>
            <a:r>
              <a:rPr lang="en-US" dirty="0" err="1" smtClean="0"/>
              <a:t>nav</a:t>
            </a:r>
            <a:r>
              <a:rPr lang="en-US" dirty="0"/>
              <a:t>&gt;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>
                <a:solidFill>
                  <a:srgbClr val="53576D"/>
                </a:solidFill>
                <a:latin typeface="Courier"/>
                <a:cs typeface="Courier"/>
              </a:rPr>
              <a:t>&lt;</a:t>
            </a:r>
            <a:r>
              <a:rPr lang="en-US" dirty="0" err="1">
                <a:solidFill>
                  <a:srgbClr val="53576D"/>
                </a:solidFill>
                <a:latin typeface="Courier"/>
                <a:cs typeface="Courier"/>
              </a:rPr>
              <a:t>ul</a:t>
            </a:r>
            <a:r>
              <a:rPr lang="en-US" dirty="0">
                <a:solidFill>
                  <a:srgbClr val="53576D"/>
                </a:solidFill>
                <a:latin typeface="Courier"/>
                <a:cs typeface="Courier"/>
              </a:rPr>
              <a:t> class="top-menu"&gt;</a:t>
            </a:r>
            <a:endParaRPr lang="en-US" dirty="0" smtClean="0">
              <a:solidFill>
                <a:srgbClr val="53576D"/>
              </a:solidFill>
              <a:latin typeface="Courier"/>
              <a:cs typeface="Courier"/>
            </a:endParaRPr>
          </a:p>
          <a:p>
            <a:pPr marL="0" indent="0">
              <a:buNone/>
            </a:pPr>
            <a:r>
              <a:rPr lang="en-US" i="1" dirty="0" smtClean="0"/>
              <a:t>This can be seen in example 12.</a:t>
            </a:r>
          </a:p>
        </p:txBody>
      </p:sp>
    </p:spTree>
    <p:extLst>
      <p:ext uri="{BB962C8B-B14F-4D97-AF65-F5344CB8AC3E}">
        <p14:creationId xmlns:p14="http://schemas.microsoft.com/office/powerpoint/2010/main" val="37245203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81503" y="2753360"/>
            <a:ext cx="5239057" cy="3962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We can also add classes to the individual links in our list: </a:t>
            </a:r>
          </a:p>
          <a:p>
            <a:pPr marL="0" indent="0">
              <a:buNone/>
            </a:pP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  <a:latin typeface="Courier"/>
                <a:cs typeface="Courier"/>
              </a:rPr>
              <a:t>&lt;li class="</a:t>
            </a:r>
            <a:r>
              <a:rPr lang="en-US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Courier"/>
                <a:cs typeface="Courier"/>
              </a:rPr>
              <a:t>nav</a:t>
            </a: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  <a:latin typeface="Courier"/>
                <a:cs typeface="Courier"/>
              </a:rPr>
              <a:t>-link"&gt;Home&lt;/li&gt;</a:t>
            </a:r>
            <a:endParaRPr lang="en-US" dirty="0" smtClean="0">
              <a:solidFill>
                <a:schemeClr val="tx2">
                  <a:lumMod val="75000"/>
                  <a:lumOff val="25000"/>
                </a:schemeClr>
              </a:solidFill>
              <a:latin typeface="Courier"/>
              <a:cs typeface="Courier"/>
            </a:endParaRPr>
          </a:p>
          <a:p>
            <a:pPr marL="0" indent="0">
              <a:buNone/>
            </a:pPr>
            <a:r>
              <a:rPr lang="en-US" i="1" dirty="0" smtClean="0"/>
              <a:t>This can be seen in example 13</a:t>
            </a:r>
            <a:r>
              <a:rPr lang="en-US" i="1" dirty="0"/>
              <a:t> </a:t>
            </a:r>
            <a:r>
              <a:rPr lang="en-US" i="1" dirty="0" smtClean="0"/>
              <a:t>where I’ve added the following to the CSS file to change the way the list has been displayed to </a:t>
            </a:r>
            <a:r>
              <a:rPr lang="en-US" b="1" u="sng" dirty="0" smtClean="0"/>
              <a:t>inline</a:t>
            </a:r>
            <a:r>
              <a:rPr lang="en-US" i="1" dirty="0" smtClean="0"/>
              <a:t>:</a:t>
            </a:r>
          </a:p>
          <a:p>
            <a:pPr marL="0" indent="0">
              <a:buNone/>
            </a:pPr>
            <a:r>
              <a:rPr lang="en-US" i="1" dirty="0" err="1">
                <a:solidFill>
                  <a:srgbClr val="53576D"/>
                </a:solidFill>
                <a:latin typeface="Courier"/>
                <a:cs typeface="Courier"/>
              </a:rPr>
              <a:t>li.nav</a:t>
            </a:r>
            <a:r>
              <a:rPr lang="en-US" i="1" dirty="0">
                <a:solidFill>
                  <a:srgbClr val="53576D"/>
                </a:solidFill>
                <a:latin typeface="Courier"/>
                <a:cs typeface="Courier"/>
              </a:rPr>
              <a:t>-link {</a:t>
            </a:r>
          </a:p>
          <a:p>
            <a:pPr marL="0" indent="0">
              <a:buNone/>
            </a:pPr>
            <a:r>
              <a:rPr lang="en-US" i="1" dirty="0">
                <a:solidFill>
                  <a:srgbClr val="53576D"/>
                </a:solidFill>
                <a:latin typeface="Courier"/>
                <a:cs typeface="Courier"/>
              </a:rPr>
              <a:t>    display: inline;</a:t>
            </a:r>
          </a:p>
          <a:p>
            <a:pPr marL="0" indent="0">
              <a:buNone/>
            </a:pPr>
            <a:r>
              <a:rPr lang="en-US" i="1" dirty="0">
                <a:solidFill>
                  <a:srgbClr val="53576D"/>
                </a:solidFill>
                <a:latin typeface="Courier"/>
                <a:cs typeface="Courier"/>
              </a:rPr>
              <a:t>}</a:t>
            </a:r>
            <a:endParaRPr lang="en-US" i="1" dirty="0" smtClean="0">
              <a:solidFill>
                <a:srgbClr val="53576D"/>
              </a:solidFill>
              <a:latin typeface="Courier"/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33952242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latin typeface="Calibri"/>
                <a:cs typeface="Calibri"/>
              </a:rPr>
              <a:t>Objects can be floated to position them.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  <a:latin typeface="Calibri"/>
                <a:cs typeface="Calibri"/>
              </a:rPr>
              <a:t>I’ve done this for the </a:t>
            </a:r>
            <a:r>
              <a:rPr lang="en-US" dirty="0" err="1" smtClean="0">
                <a:solidFill>
                  <a:schemeClr val="tx1"/>
                </a:solidFill>
                <a:latin typeface="Calibri"/>
                <a:cs typeface="Calibri"/>
              </a:rPr>
              <a:t>nav</a:t>
            </a:r>
            <a:r>
              <a:rPr lang="en-US" dirty="0" smtClean="0">
                <a:solidFill>
                  <a:schemeClr val="tx1"/>
                </a:solidFill>
                <a:latin typeface="Calibri"/>
                <a:cs typeface="Calibri"/>
              </a:rPr>
              <a:t> links in example 14 using:</a:t>
            </a:r>
          </a:p>
          <a:p>
            <a:pPr marL="0" indent="0">
              <a:buNone/>
            </a:pPr>
            <a:r>
              <a:rPr lang="en-US" i="1" dirty="0">
                <a:solidFill>
                  <a:srgbClr val="53576D"/>
                </a:solidFill>
                <a:latin typeface="Courier"/>
                <a:cs typeface="Courier"/>
              </a:rPr>
              <a:t>float: right</a:t>
            </a:r>
            <a:r>
              <a:rPr lang="en-US" i="1" dirty="0" smtClean="0">
                <a:solidFill>
                  <a:srgbClr val="53576D"/>
                </a:solidFill>
                <a:latin typeface="Courier"/>
                <a:cs typeface="Courier"/>
              </a:rPr>
              <a:t>;</a:t>
            </a:r>
          </a:p>
          <a:p>
            <a:pPr marL="0" indent="0">
              <a:buNone/>
            </a:pPr>
            <a:endParaRPr lang="en-US" i="1" dirty="0" smtClean="0">
              <a:solidFill>
                <a:srgbClr val="53576D"/>
              </a:solidFill>
              <a:latin typeface="Courier"/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14195431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859280" y="4094480"/>
            <a:ext cx="2418080" cy="40640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859280" y="2794000"/>
            <a:ext cx="2418080" cy="42672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latin typeface="Calibri"/>
                <a:cs typeface="Calibri"/>
              </a:rPr>
              <a:t>The height of an element can be specified using:</a:t>
            </a:r>
          </a:p>
          <a:p>
            <a:pPr marL="0" indent="0">
              <a:buNone/>
            </a:pPr>
            <a:r>
              <a:rPr lang="en-US" dirty="0">
                <a:solidFill>
                  <a:srgbClr val="53576D"/>
                </a:solidFill>
                <a:latin typeface="Courier"/>
                <a:cs typeface="Courier"/>
              </a:rPr>
              <a:t>height: 25px;</a:t>
            </a:r>
            <a:endParaRPr lang="en-US" dirty="0" smtClean="0">
              <a:solidFill>
                <a:srgbClr val="53576D"/>
              </a:solidFill>
              <a:latin typeface="Courier"/>
              <a:cs typeface="Courier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  <a:latin typeface="Calibri"/>
                <a:cs typeface="Calibri"/>
              </a:rPr>
              <a:t>And padding can be added to an element. </a:t>
            </a:r>
            <a:r>
              <a:rPr lang="en-US" dirty="0" err="1" smtClean="0">
                <a:solidFill>
                  <a:schemeClr val="tx1"/>
                </a:solidFill>
                <a:latin typeface="Calibri"/>
                <a:cs typeface="Calibri"/>
              </a:rPr>
              <a:t>Eg</a:t>
            </a:r>
            <a:r>
              <a:rPr lang="en-US" dirty="0" smtClean="0">
                <a:solidFill>
                  <a:schemeClr val="tx1"/>
                </a:solidFill>
                <a:latin typeface="Calibri"/>
                <a:cs typeface="Calibri"/>
              </a:rPr>
              <a:t>: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ourier"/>
                <a:cs typeface="Courier"/>
              </a:rPr>
              <a:t>padding: 3px;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  <a:latin typeface="Calibri"/>
                <a:cs typeface="Calibri"/>
              </a:rPr>
              <a:t>Padding adds a cushion of pixels around an object.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chemeClr val="tx1"/>
                </a:solidFill>
                <a:latin typeface="Calibri"/>
                <a:cs typeface="Calibri"/>
              </a:rPr>
              <a:t>See example 15 for a demonstration of this.</a:t>
            </a:r>
          </a:p>
        </p:txBody>
      </p:sp>
    </p:spTree>
    <p:extLst>
      <p:ext uri="{BB962C8B-B14F-4D97-AF65-F5344CB8AC3E}">
        <p14:creationId xmlns:p14="http://schemas.microsoft.com/office/powerpoint/2010/main" val="41690759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81503" y="3870960"/>
            <a:ext cx="6691937" cy="4165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781503" y="2763520"/>
            <a:ext cx="6945937" cy="38608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latin typeface="Calibri"/>
                <a:cs typeface="Calibri"/>
              </a:rPr>
              <a:t>To turn our list into links, we simply add anchor tags: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53576D"/>
                </a:solidFill>
                <a:latin typeface="Courier"/>
                <a:cs typeface="Courier"/>
              </a:rPr>
              <a:t>&lt;li class="</a:t>
            </a:r>
            <a:r>
              <a:rPr lang="en-US" sz="1600" dirty="0" err="1">
                <a:solidFill>
                  <a:srgbClr val="53576D"/>
                </a:solidFill>
                <a:latin typeface="Courier"/>
                <a:cs typeface="Courier"/>
              </a:rPr>
              <a:t>nav</a:t>
            </a:r>
            <a:r>
              <a:rPr lang="en-US" sz="1600" dirty="0">
                <a:solidFill>
                  <a:srgbClr val="53576D"/>
                </a:solidFill>
                <a:latin typeface="Courier"/>
                <a:cs typeface="Courier"/>
              </a:rPr>
              <a:t>-link"&gt;&lt;a </a:t>
            </a:r>
            <a:r>
              <a:rPr lang="en-US" sz="1600" dirty="0" err="1">
                <a:solidFill>
                  <a:srgbClr val="53576D"/>
                </a:solidFill>
                <a:latin typeface="Courier"/>
                <a:cs typeface="Courier"/>
              </a:rPr>
              <a:t>href</a:t>
            </a:r>
            <a:r>
              <a:rPr lang="en-US" sz="1600" dirty="0" smtClean="0">
                <a:solidFill>
                  <a:srgbClr val="53576D"/>
                </a:solidFill>
                <a:latin typeface="Courier"/>
                <a:cs typeface="Courier"/>
              </a:rPr>
              <a:t>=”</a:t>
            </a:r>
            <a:r>
              <a:rPr lang="en-US" sz="1600" b="1" u="sng" dirty="0" smtClean="0">
                <a:solidFill>
                  <a:srgbClr val="53576D"/>
                </a:solidFill>
                <a:latin typeface="Courier"/>
                <a:cs typeface="Courier"/>
              </a:rPr>
              <a:t>[Link]</a:t>
            </a:r>
            <a:r>
              <a:rPr lang="en-US" sz="1600" dirty="0" smtClean="0">
                <a:solidFill>
                  <a:srgbClr val="53576D"/>
                </a:solidFill>
                <a:latin typeface="Courier"/>
                <a:cs typeface="Courier"/>
              </a:rPr>
              <a:t>"&gt;Link text&lt;</a:t>
            </a:r>
            <a:r>
              <a:rPr lang="en-US" sz="1600" dirty="0">
                <a:solidFill>
                  <a:srgbClr val="53576D"/>
                </a:solidFill>
                <a:latin typeface="Courier"/>
                <a:cs typeface="Courier"/>
              </a:rPr>
              <a:t>/a&gt;&lt;/li</a:t>
            </a:r>
            <a:r>
              <a:rPr lang="en-US" sz="1600" dirty="0" smtClean="0">
                <a:solidFill>
                  <a:srgbClr val="53576D"/>
                </a:solidFill>
                <a:latin typeface="Courier"/>
                <a:cs typeface="Courier"/>
              </a:rPr>
              <a:t>&gt;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chemeClr val="tx1"/>
                </a:solidFill>
                <a:latin typeface="Calibri"/>
                <a:cs typeface="Calibri"/>
              </a:rPr>
              <a:t>Eg</a:t>
            </a:r>
            <a:r>
              <a:rPr lang="en-US" dirty="0" smtClean="0">
                <a:solidFill>
                  <a:schemeClr val="tx1"/>
                </a:solidFill>
                <a:latin typeface="Calibri"/>
                <a:cs typeface="Calibri"/>
              </a:rPr>
              <a:t>: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chemeClr val="tx1"/>
                </a:solidFill>
                <a:latin typeface="Courier"/>
                <a:cs typeface="Courier"/>
              </a:rPr>
              <a:t>&lt;a </a:t>
            </a:r>
            <a:r>
              <a:rPr lang="en-US" sz="2000" dirty="0" err="1" smtClean="0">
                <a:solidFill>
                  <a:schemeClr val="tx1"/>
                </a:solidFill>
                <a:latin typeface="Courier"/>
                <a:cs typeface="Courier"/>
              </a:rPr>
              <a:t>href</a:t>
            </a:r>
            <a:r>
              <a:rPr lang="en-US" sz="2000" dirty="0" smtClean="0">
                <a:solidFill>
                  <a:schemeClr val="tx1"/>
                </a:solidFill>
                <a:latin typeface="Courier"/>
                <a:cs typeface="Courier"/>
              </a:rPr>
              <a:t>=“</a:t>
            </a:r>
            <a:r>
              <a:rPr lang="en-US" sz="2000" dirty="0" err="1" smtClean="0">
                <a:solidFill>
                  <a:schemeClr val="tx1"/>
                </a:solidFill>
                <a:latin typeface="Courier"/>
                <a:cs typeface="Courier"/>
              </a:rPr>
              <a:t>www.google.com</a:t>
            </a:r>
            <a:r>
              <a:rPr lang="en-US" sz="2000" dirty="0" smtClean="0">
                <a:solidFill>
                  <a:schemeClr val="tx1"/>
                </a:solidFill>
                <a:latin typeface="Courier"/>
                <a:cs typeface="Courier"/>
              </a:rPr>
              <a:t>”&gt;Search the web&lt;/a&gt;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chemeClr val="tx1"/>
                </a:solidFill>
                <a:latin typeface="Calibri"/>
                <a:cs typeface="Calibri"/>
              </a:rPr>
              <a:t>See example 16.</a:t>
            </a:r>
          </a:p>
        </p:txBody>
      </p:sp>
    </p:spTree>
    <p:extLst>
      <p:ext uri="{BB962C8B-B14F-4D97-AF65-F5344CB8AC3E}">
        <p14:creationId xmlns:p14="http://schemas.microsoft.com/office/powerpoint/2010/main" val="22763906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latin typeface="Calibri"/>
                <a:cs typeface="Calibri"/>
              </a:rPr>
              <a:t>Links can be styled – as can the different states of the link (hover, visited, natural).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chemeClr val="tx1"/>
                </a:solidFill>
                <a:latin typeface="Calibri"/>
                <a:cs typeface="Calibri"/>
              </a:rPr>
              <a:t>See example 17.</a:t>
            </a:r>
          </a:p>
        </p:txBody>
      </p:sp>
    </p:spTree>
    <p:extLst>
      <p:ext uri="{BB962C8B-B14F-4D97-AF65-F5344CB8AC3E}">
        <p14:creationId xmlns:p14="http://schemas.microsoft.com/office/powerpoint/2010/main" val="30216589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latin typeface="Calibri"/>
                <a:cs typeface="Calibri"/>
              </a:rPr>
              <a:t>To make the transitions smoother, we can style them as well.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chemeClr val="tx1"/>
                </a:solidFill>
                <a:latin typeface="Calibri"/>
                <a:cs typeface="Calibri"/>
              </a:rPr>
              <a:t>See example 18.</a:t>
            </a:r>
          </a:p>
        </p:txBody>
      </p:sp>
    </p:spTree>
    <p:extLst>
      <p:ext uri="{BB962C8B-B14F-4D97-AF65-F5344CB8AC3E}">
        <p14:creationId xmlns:p14="http://schemas.microsoft.com/office/powerpoint/2010/main" val="22770546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latin typeface="Calibri"/>
                <a:cs typeface="Calibri"/>
              </a:rPr>
              <a:t>This is my web page so far:</a:t>
            </a:r>
          </a:p>
        </p:txBody>
      </p:sp>
      <p:pic>
        <p:nvPicPr>
          <p:cNvPr id="4" name="Picture 3" descr="Screen Shot 2016-09-23 at 09.13.4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4500" y="2560003"/>
            <a:ext cx="3172153" cy="3566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7974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Anatomy of an HTML document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i="1" dirty="0" smtClean="0"/>
              <a:t>Distribute HTML5 template</a:t>
            </a:r>
          </a:p>
        </p:txBody>
      </p:sp>
      <p:pic>
        <p:nvPicPr>
          <p:cNvPr id="4" name="Picture 3" descr="Screen Shot 2016-09-21 at 13.02.0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500" y="2832100"/>
            <a:ext cx="6223000" cy="402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5470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1503" y="2133600"/>
            <a:ext cx="3806497" cy="3992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latin typeface="Calibri"/>
                <a:cs typeface="Calibri"/>
              </a:rPr>
              <a:t>W</a:t>
            </a:r>
            <a:r>
              <a:rPr lang="en-US" dirty="0" smtClean="0">
                <a:latin typeface="Calibri"/>
                <a:cs typeface="Calibri"/>
              </a:rPr>
              <a:t>e have not paid much attention to actual design: we have concentrated on code. But with a bit of thought and a few CSS changes, it could look a lot better.</a:t>
            </a:r>
          </a:p>
        </p:txBody>
      </p:sp>
      <p:pic>
        <p:nvPicPr>
          <p:cNvPr id="4" name="Picture 3" descr="Screen Shot 2016-09-23 at 09.13.4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6097" y="2133600"/>
            <a:ext cx="3172153" cy="3566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457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Styling</a:t>
            </a:r>
            <a:endParaRPr lang="en-US" dirty="0"/>
          </a:p>
        </p:txBody>
      </p:sp>
      <p:pic>
        <p:nvPicPr>
          <p:cNvPr id="7" name="Picture 6" descr="Screen Shot 2016-09-23 at 11.02.2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2280" y="1764268"/>
            <a:ext cx="4155970" cy="47244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36880" y="3321764"/>
            <a:ext cx="2265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Show </a:t>
            </a:r>
            <a:r>
              <a:rPr lang="en-US" i="1" dirty="0" err="1" smtClean="0"/>
              <a:t>Md</a:t>
            </a:r>
            <a:r>
              <a:rPr lang="en-US" i="1" dirty="0" smtClean="0"/>
              <a:t>-example</a:t>
            </a:r>
            <a:endParaRPr lang="en-US" i="1" dirty="0"/>
          </a:p>
        </p:txBody>
      </p:sp>
      <p:sp>
        <p:nvSpPr>
          <p:cNvPr id="3" name="TextBox 2"/>
          <p:cNvSpPr txBox="1"/>
          <p:nvPr/>
        </p:nvSpPr>
        <p:spPr>
          <a:xfrm>
            <a:off x="436880" y="2174240"/>
            <a:ext cx="40843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Using the same content and just changing the CSS can dramatically change your webpage.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04128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Styling – extended tasks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en-US" i="1" dirty="0" smtClean="0"/>
              <a:t>Find out what Google Material Design is.</a:t>
            </a:r>
          </a:p>
          <a:p>
            <a:pPr marL="457200" indent="-457200">
              <a:buAutoNum type="arabicPeriod"/>
            </a:pPr>
            <a:r>
              <a:rPr lang="en-US" i="1" dirty="0" smtClean="0"/>
              <a:t>What aspects of Material Design are important to its overall aim?</a:t>
            </a:r>
          </a:p>
          <a:p>
            <a:pPr marL="457200" indent="-457200">
              <a:buAutoNum type="arabicPeriod"/>
            </a:pPr>
            <a:r>
              <a:rPr lang="en-US" i="1" dirty="0" smtClean="0"/>
              <a:t>Find three websites that use Material Design.</a:t>
            </a:r>
          </a:p>
          <a:p>
            <a:pPr marL="457200" indent="-457200">
              <a:buAutoNum type="arabicPeriod"/>
            </a:pPr>
            <a:r>
              <a:rPr lang="en-US" i="1" dirty="0" smtClean="0"/>
              <a:t>How well have these sites implemented Material Design?</a:t>
            </a:r>
          </a:p>
          <a:p>
            <a:pPr marL="0" indent="0">
              <a:buNone/>
            </a:pPr>
            <a:endParaRPr lang="en-US" i="1" dirty="0" smtClean="0"/>
          </a:p>
        </p:txBody>
      </p:sp>
    </p:spTree>
    <p:extLst>
      <p:ext uri="{BB962C8B-B14F-4D97-AF65-F5344CB8AC3E}">
        <p14:creationId xmlns:p14="http://schemas.microsoft.com/office/powerpoint/2010/main" val="1182562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Styling – Material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Material Design is a design concept envisaged by Google to create a standard user experience throughout their phone and app range. The design concepts can be equally applied to web design.</a:t>
            </a:r>
          </a:p>
        </p:txBody>
      </p:sp>
    </p:spTree>
    <p:extLst>
      <p:ext uri="{BB962C8B-B14F-4D97-AF65-F5344CB8AC3E}">
        <p14:creationId xmlns:p14="http://schemas.microsoft.com/office/powerpoint/2010/main" val="38300759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Styling – Material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The concept relies on a three dimensional application space populated by cards of information. </a:t>
            </a:r>
            <a:r>
              <a:rPr lang="en-US" dirty="0" smtClean="0"/>
              <a:t>The </a:t>
            </a:r>
            <a:r>
              <a:rPr lang="en-US" dirty="0"/>
              <a:t>cards (</a:t>
            </a:r>
            <a:r>
              <a:rPr lang="en-US" i="1" dirty="0"/>
              <a:t>material</a:t>
            </a:r>
            <a:r>
              <a:rPr lang="en-US" dirty="0"/>
              <a:t>) are designed to mimic physical </a:t>
            </a:r>
            <a:r>
              <a:rPr lang="en-US" dirty="0" smtClean="0"/>
              <a:t>cards to a large degree. </a:t>
            </a:r>
            <a:r>
              <a:rPr lang="en-US" dirty="0"/>
              <a:t>This is done by making sure that material does not travel through each </a:t>
            </a:r>
            <a:r>
              <a:rPr lang="en-US" dirty="0" smtClean="0"/>
              <a:t>other and by positioning </a:t>
            </a:r>
            <a:r>
              <a:rPr lang="en-US" dirty="0"/>
              <a:t>in 3D space </a:t>
            </a:r>
            <a:r>
              <a:rPr lang="en-US" dirty="0" smtClean="0"/>
              <a:t>using </a:t>
            </a:r>
            <a:r>
              <a:rPr lang="en-US" dirty="0"/>
              <a:t>shadows.</a:t>
            </a:r>
          </a:p>
        </p:txBody>
      </p:sp>
    </p:spTree>
    <p:extLst>
      <p:ext uri="{BB962C8B-B14F-4D97-AF65-F5344CB8AC3E}">
        <p14:creationId xmlns:p14="http://schemas.microsoft.com/office/powerpoint/2010/main" val="35820771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Styling – Material Design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We can go some way to mimicking Material Design by creating content in the form of “cards” delimited by margins and padding and by using simple CSS techniques such as box-shadow.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606800" y="377952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7503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81503" y="3434080"/>
            <a:ext cx="6143297" cy="20218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Styling – Material Design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Create a body style in your CSS file.</a:t>
            </a:r>
          </a:p>
          <a:p>
            <a:pPr marL="0" indent="0">
              <a:buNone/>
            </a:pPr>
            <a:r>
              <a:rPr lang="en-US" dirty="0" err="1" smtClean="0"/>
              <a:t>Eg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sz="2000" dirty="0">
                <a:latin typeface="Courier"/>
                <a:cs typeface="Courier"/>
              </a:rPr>
              <a:t>body {</a:t>
            </a:r>
          </a:p>
          <a:p>
            <a:pPr marL="0" indent="0">
              <a:buNone/>
            </a:pPr>
            <a:r>
              <a:rPr lang="en-US" sz="2000" dirty="0">
                <a:latin typeface="Courier"/>
                <a:cs typeface="Courier"/>
              </a:rPr>
              <a:t>    background-color: </a:t>
            </a:r>
            <a:r>
              <a:rPr lang="en-US" sz="2000" dirty="0" err="1">
                <a:latin typeface="Courier"/>
                <a:cs typeface="Courier"/>
              </a:rPr>
              <a:t>rgb</a:t>
            </a:r>
            <a:r>
              <a:rPr lang="en-US" sz="2000" dirty="0">
                <a:latin typeface="Courier"/>
                <a:cs typeface="Courier"/>
              </a:rPr>
              <a:t>(237,237,227);</a:t>
            </a:r>
          </a:p>
          <a:p>
            <a:pPr marL="0" indent="0">
              <a:buNone/>
            </a:pPr>
            <a:r>
              <a:rPr lang="en-US" sz="2000" dirty="0">
                <a:latin typeface="Courier"/>
                <a:cs typeface="Courier"/>
              </a:rPr>
              <a:t>    margin: 0;</a:t>
            </a:r>
          </a:p>
          <a:p>
            <a:pPr marL="0" indent="0">
              <a:buNone/>
            </a:pPr>
            <a:r>
              <a:rPr lang="en-US" sz="2000" dirty="0">
                <a:latin typeface="Courier"/>
                <a:cs typeface="Courier"/>
              </a:rPr>
              <a:t>}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606800" y="377952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16112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330960" y="3281680"/>
            <a:ext cx="7030720" cy="11785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Styling – Material Design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0960" y="2133600"/>
            <a:ext cx="7527290" cy="3992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I</a:t>
            </a:r>
            <a:r>
              <a:rPr lang="en-US" dirty="0" smtClean="0"/>
              <a:t>f we use &lt;</a:t>
            </a:r>
            <a:r>
              <a:rPr lang="en-US" dirty="0" err="1" smtClean="0"/>
              <a:t>blockquote</a:t>
            </a:r>
            <a:r>
              <a:rPr lang="en-US" dirty="0" smtClean="0"/>
              <a:t>&gt; tags in our HTML for all our quotations, we can section off our quotations onto individual cards.</a:t>
            </a:r>
          </a:p>
          <a:p>
            <a:pPr marL="0" indent="0">
              <a:buNone/>
            </a:pPr>
            <a:r>
              <a:rPr lang="en-US" sz="1600" dirty="0" smtClean="0">
                <a:latin typeface="Courier"/>
                <a:cs typeface="Courier"/>
              </a:rPr>
              <a:t>&lt;</a:t>
            </a:r>
            <a:r>
              <a:rPr lang="en-US" sz="1600" dirty="0" err="1">
                <a:latin typeface="Courier"/>
                <a:cs typeface="Courier"/>
              </a:rPr>
              <a:t>blockquote</a:t>
            </a:r>
            <a:r>
              <a:rPr lang="en-US" sz="1600" dirty="0">
                <a:latin typeface="Courier"/>
                <a:cs typeface="Courier"/>
              </a:rPr>
              <a:t>&gt;Life is about making an impact, not making an income.&lt;footer&gt; –Kevin Kruse&lt;/footer&gt;&lt;/</a:t>
            </a:r>
            <a:r>
              <a:rPr lang="en-US" sz="1600" dirty="0" err="1">
                <a:latin typeface="Courier"/>
                <a:cs typeface="Courier"/>
              </a:rPr>
              <a:t>blockquote</a:t>
            </a:r>
            <a:r>
              <a:rPr lang="en-US" sz="1600" dirty="0">
                <a:latin typeface="Courier"/>
                <a:cs typeface="Courier"/>
              </a:rPr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477904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330960" y="3078480"/>
            <a:ext cx="7030720" cy="187960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Styling – Material Design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0960" y="2133600"/>
            <a:ext cx="7527290" cy="3992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We can style the &lt;</a:t>
            </a:r>
            <a:r>
              <a:rPr lang="en-US" dirty="0" err="1" smtClean="0"/>
              <a:t>blockquote</a:t>
            </a:r>
            <a:r>
              <a:rPr lang="en-US" dirty="0" smtClean="0"/>
              <a:t>&gt; tags to add </a:t>
            </a:r>
            <a:r>
              <a:rPr lang="en-US" dirty="0" err="1" smtClean="0"/>
              <a:t>colour</a:t>
            </a:r>
            <a:r>
              <a:rPr lang="en-US" dirty="0" smtClean="0"/>
              <a:t> and padding to distinguish them from the body in CSS:</a:t>
            </a:r>
          </a:p>
          <a:p>
            <a:pPr marL="0" indent="0">
              <a:lnSpc>
                <a:spcPct val="60000"/>
              </a:lnSpc>
              <a:buNone/>
            </a:pPr>
            <a:r>
              <a:rPr lang="en-US" sz="1600" dirty="0" err="1">
                <a:latin typeface="Courier"/>
                <a:cs typeface="Courier"/>
              </a:rPr>
              <a:t>blockquote</a:t>
            </a:r>
            <a:r>
              <a:rPr lang="en-US" sz="1600" dirty="0">
                <a:latin typeface="Courier"/>
                <a:cs typeface="Courier"/>
              </a:rPr>
              <a:t> {</a:t>
            </a:r>
          </a:p>
          <a:p>
            <a:pPr marL="0" indent="0">
              <a:lnSpc>
                <a:spcPct val="60000"/>
              </a:lnSpc>
              <a:buNone/>
            </a:pPr>
            <a:r>
              <a:rPr lang="en-US" sz="1600" dirty="0" smtClean="0">
                <a:latin typeface="Courier"/>
                <a:cs typeface="Courier"/>
              </a:rPr>
              <a:t>    background</a:t>
            </a:r>
            <a:r>
              <a:rPr lang="en-US" sz="1600" dirty="0">
                <a:latin typeface="Courier"/>
                <a:cs typeface="Courier"/>
              </a:rPr>
              <a:t>-color: </a:t>
            </a:r>
            <a:r>
              <a:rPr lang="en-US" sz="1600" dirty="0" err="1">
                <a:latin typeface="Courier"/>
                <a:cs typeface="Courier"/>
              </a:rPr>
              <a:t>rgb</a:t>
            </a:r>
            <a:r>
              <a:rPr lang="en-US" sz="1600" dirty="0">
                <a:latin typeface="Courier"/>
                <a:cs typeface="Courier"/>
              </a:rPr>
              <a:t>(247,247,247);</a:t>
            </a:r>
          </a:p>
          <a:p>
            <a:pPr marL="0" indent="0">
              <a:lnSpc>
                <a:spcPct val="60000"/>
              </a:lnSpc>
              <a:buNone/>
            </a:pPr>
            <a:r>
              <a:rPr lang="en-US" sz="1600" dirty="0" smtClean="0">
                <a:latin typeface="Courier"/>
                <a:cs typeface="Courier"/>
              </a:rPr>
              <a:t>    display</a:t>
            </a:r>
            <a:r>
              <a:rPr lang="en-US" sz="1600" dirty="0">
                <a:latin typeface="Courier"/>
                <a:cs typeface="Courier"/>
              </a:rPr>
              <a:t>: inline-block;</a:t>
            </a:r>
          </a:p>
          <a:p>
            <a:pPr marL="0" indent="0">
              <a:lnSpc>
                <a:spcPct val="60000"/>
              </a:lnSpc>
              <a:buNone/>
            </a:pPr>
            <a:r>
              <a:rPr lang="en-US" sz="1600" dirty="0">
                <a:latin typeface="Courier"/>
                <a:cs typeface="Courier"/>
              </a:rPr>
              <a:t>    padding: 4px;</a:t>
            </a:r>
          </a:p>
          <a:p>
            <a:pPr marL="0" indent="0">
              <a:lnSpc>
                <a:spcPct val="60000"/>
              </a:lnSpc>
              <a:buNone/>
            </a:pPr>
            <a:r>
              <a:rPr lang="en-US" sz="1600" dirty="0">
                <a:latin typeface="Courier"/>
                <a:cs typeface="Courier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7189330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330960" y="2997200"/>
            <a:ext cx="7030720" cy="29565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Styling – Material Design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0960" y="2133600"/>
            <a:ext cx="7527290" cy="39925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To my </a:t>
            </a:r>
            <a:r>
              <a:rPr lang="en-US" dirty="0" err="1" smtClean="0"/>
              <a:t>blockquote</a:t>
            </a:r>
            <a:r>
              <a:rPr lang="en-US" dirty="0" smtClean="0"/>
              <a:t> CSS I have added a font and font size. I have also added a subtle box-shadow:</a:t>
            </a:r>
          </a:p>
          <a:p>
            <a:pPr marL="0" indent="0">
              <a:lnSpc>
                <a:spcPct val="60000"/>
              </a:lnSpc>
              <a:buNone/>
            </a:pPr>
            <a:r>
              <a:rPr lang="en-US" sz="1600" dirty="0" err="1">
                <a:latin typeface="Courier"/>
                <a:cs typeface="Courier"/>
              </a:rPr>
              <a:t>blockquote</a:t>
            </a:r>
            <a:r>
              <a:rPr lang="en-US" sz="1600" dirty="0">
                <a:latin typeface="Courier"/>
                <a:cs typeface="Courier"/>
              </a:rPr>
              <a:t> {</a:t>
            </a:r>
          </a:p>
          <a:p>
            <a:pPr marL="0" indent="0">
              <a:lnSpc>
                <a:spcPct val="60000"/>
              </a:lnSpc>
              <a:buNone/>
            </a:pPr>
            <a:r>
              <a:rPr lang="en-US" sz="1600" dirty="0">
                <a:latin typeface="Courier"/>
                <a:cs typeface="Courier"/>
              </a:rPr>
              <a:t>    font-family: </a:t>
            </a:r>
            <a:r>
              <a:rPr lang="en-US" sz="1600" dirty="0" err="1">
                <a:latin typeface="Courier"/>
                <a:cs typeface="Courier"/>
              </a:rPr>
              <a:t>monospace</a:t>
            </a:r>
            <a:r>
              <a:rPr lang="en-US" sz="1600" dirty="0">
                <a:latin typeface="Courier"/>
                <a:cs typeface="Courier"/>
              </a:rPr>
              <a:t>;</a:t>
            </a:r>
          </a:p>
          <a:p>
            <a:pPr marL="0" indent="0">
              <a:lnSpc>
                <a:spcPct val="60000"/>
              </a:lnSpc>
              <a:buNone/>
            </a:pPr>
            <a:r>
              <a:rPr lang="en-US" sz="1600" dirty="0" smtClean="0">
                <a:latin typeface="Courier"/>
                <a:cs typeface="Courier"/>
              </a:rPr>
              <a:t>    font</a:t>
            </a:r>
            <a:r>
              <a:rPr lang="en-US" sz="1600" dirty="0">
                <a:latin typeface="Courier"/>
                <a:cs typeface="Courier"/>
              </a:rPr>
              <a:t>-size: 1.2em;</a:t>
            </a:r>
          </a:p>
          <a:p>
            <a:pPr marL="0" indent="0">
              <a:lnSpc>
                <a:spcPct val="60000"/>
              </a:lnSpc>
              <a:buNone/>
            </a:pPr>
            <a:r>
              <a:rPr lang="en-US" sz="1600" dirty="0">
                <a:latin typeface="Courier"/>
                <a:cs typeface="Courier"/>
              </a:rPr>
              <a:t>    background-color: </a:t>
            </a:r>
            <a:r>
              <a:rPr lang="en-US" sz="1600" dirty="0" err="1">
                <a:latin typeface="Courier"/>
                <a:cs typeface="Courier"/>
              </a:rPr>
              <a:t>rgb</a:t>
            </a:r>
            <a:r>
              <a:rPr lang="en-US" sz="1600" dirty="0">
                <a:latin typeface="Courier"/>
                <a:cs typeface="Courier"/>
              </a:rPr>
              <a:t>(247,247,247);</a:t>
            </a:r>
          </a:p>
          <a:p>
            <a:pPr marL="0" indent="0">
              <a:lnSpc>
                <a:spcPct val="60000"/>
              </a:lnSpc>
              <a:buNone/>
            </a:pPr>
            <a:r>
              <a:rPr lang="en-US" sz="1600" dirty="0">
                <a:latin typeface="Courier"/>
                <a:cs typeface="Courier"/>
              </a:rPr>
              <a:t>    box-shadow: 0px 2px 5px </a:t>
            </a:r>
            <a:r>
              <a:rPr lang="en-US" sz="1600" dirty="0" err="1">
                <a:latin typeface="Courier"/>
                <a:cs typeface="Courier"/>
              </a:rPr>
              <a:t>rgba</a:t>
            </a:r>
            <a:r>
              <a:rPr lang="en-US" sz="1600" dirty="0">
                <a:latin typeface="Courier"/>
                <a:cs typeface="Courier"/>
              </a:rPr>
              <a:t>(0,0,0,0.2);</a:t>
            </a:r>
          </a:p>
          <a:p>
            <a:pPr marL="0" indent="0">
              <a:lnSpc>
                <a:spcPct val="60000"/>
              </a:lnSpc>
              <a:buNone/>
            </a:pPr>
            <a:r>
              <a:rPr lang="en-US" sz="1600" dirty="0">
                <a:latin typeface="Courier"/>
                <a:cs typeface="Courier"/>
              </a:rPr>
              <a:t>    display: inline-block;</a:t>
            </a:r>
          </a:p>
          <a:p>
            <a:pPr marL="0" indent="0">
              <a:lnSpc>
                <a:spcPct val="60000"/>
              </a:lnSpc>
              <a:buNone/>
            </a:pPr>
            <a:r>
              <a:rPr lang="en-US" sz="1600" dirty="0">
                <a:latin typeface="Courier"/>
                <a:cs typeface="Courier"/>
              </a:rPr>
              <a:t>    padding: 4px;</a:t>
            </a:r>
          </a:p>
          <a:p>
            <a:pPr marL="0" indent="0">
              <a:lnSpc>
                <a:spcPct val="60000"/>
              </a:lnSpc>
              <a:buNone/>
            </a:pPr>
            <a:r>
              <a:rPr lang="en-US" sz="1600" dirty="0">
                <a:latin typeface="Courier"/>
                <a:cs typeface="Courier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9746259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Anatomy of an HTML document</a:t>
            </a:r>
            <a:endParaRPr lang="en-US" dirty="0"/>
          </a:p>
        </p:txBody>
      </p:sp>
      <p:pic>
        <p:nvPicPr>
          <p:cNvPr id="5" name="Content Placeholder 4" descr="Screen Shot 2016-09-21 at 13.02.09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7" t="1293" r="1561" b="2619"/>
          <a:stretch/>
        </p:blipFill>
        <p:spPr>
          <a:xfrm>
            <a:off x="2193290" y="1899920"/>
            <a:ext cx="6664960" cy="4399280"/>
          </a:xfrm>
        </p:spPr>
      </p:pic>
      <p:sp>
        <p:nvSpPr>
          <p:cNvPr id="6" name="TextBox 5"/>
          <p:cNvSpPr txBox="1"/>
          <p:nvPr/>
        </p:nvSpPr>
        <p:spPr>
          <a:xfrm>
            <a:off x="284163" y="1798320"/>
            <a:ext cx="15344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Document type (HTML5 format shown)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84163" y="3130729"/>
            <a:ext cx="15344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Head (meta data, title, description, links to CSS)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84163" y="5008880"/>
            <a:ext cx="12499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Body (main content area)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1534160" y="2062480"/>
            <a:ext cx="119888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9" name="Group 28"/>
          <p:cNvGrpSpPr/>
          <p:nvPr/>
        </p:nvGrpSpPr>
        <p:grpSpPr>
          <a:xfrm>
            <a:off x="1534160" y="2631440"/>
            <a:ext cx="1198880" cy="1910081"/>
            <a:chOff x="1534160" y="2631440"/>
            <a:chExt cx="1198880" cy="1910081"/>
          </a:xfrm>
        </p:grpSpPr>
        <p:cxnSp>
          <p:nvCxnSpPr>
            <p:cNvPr id="17" name="Elbow Connector 16"/>
            <p:cNvCxnSpPr/>
            <p:nvPr/>
          </p:nvCxnSpPr>
          <p:spPr>
            <a:xfrm rot="10800000" flipV="1">
              <a:off x="1534160" y="2631440"/>
              <a:ext cx="1198880" cy="883920"/>
            </a:xfrm>
            <a:prstGeom prst="bentConnector3">
              <a:avLst>
                <a:gd name="adj1" fmla="val 23729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Elbow Connector 19"/>
            <p:cNvCxnSpPr/>
            <p:nvPr/>
          </p:nvCxnSpPr>
          <p:spPr>
            <a:xfrm rot="10800000">
              <a:off x="1534160" y="3515362"/>
              <a:ext cx="1198880" cy="1026159"/>
            </a:xfrm>
            <a:prstGeom prst="bentConnector3">
              <a:avLst>
                <a:gd name="adj1" fmla="val 23729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1534159" y="4765040"/>
            <a:ext cx="1198880" cy="1341120"/>
            <a:chOff x="1534160" y="2631440"/>
            <a:chExt cx="1198880" cy="1910081"/>
          </a:xfrm>
        </p:grpSpPr>
        <p:cxnSp>
          <p:nvCxnSpPr>
            <p:cNvPr id="31" name="Elbow Connector 30"/>
            <p:cNvCxnSpPr/>
            <p:nvPr/>
          </p:nvCxnSpPr>
          <p:spPr>
            <a:xfrm rot="10800000" flipV="1">
              <a:off x="1534160" y="2631440"/>
              <a:ext cx="1198880" cy="883920"/>
            </a:xfrm>
            <a:prstGeom prst="bentConnector3">
              <a:avLst>
                <a:gd name="adj1" fmla="val 23729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Elbow Connector 31"/>
            <p:cNvCxnSpPr/>
            <p:nvPr/>
          </p:nvCxnSpPr>
          <p:spPr>
            <a:xfrm rot="10800000">
              <a:off x="1534160" y="3515362"/>
              <a:ext cx="1198880" cy="1026159"/>
            </a:xfrm>
            <a:prstGeom prst="bentConnector3">
              <a:avLst>
                <a:gd name="adj1" fmla="val 23729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/>
          <p:cNvSpPr txBox="1"/>
          <p:nvPr/>
        </p:nvSpPr>
        <p:spPr>
          <a:xfrm>
            <a:off x="6349683" y="1798320"/>
            <a:ext cx="153447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&lt;html&gt; tells the browser where the HTML code starts</a:t>
            </a:r>
            <a:endParaRPr lang="en-US" dirty="0"/>
          </a:p>
        </p:txBody>
      </p:sp>
      <p:cxnSp>
        <p:nvCxnSpPr>
          <p:cNvPr id="34" name="Straight Arrow Connector 33"/>
          <p:cNvCxnSpPr/>
          <p:nvPr/>
        </p:nvCxnSpPr>
        <p:spPr>
          <a:xfrm flipH="1">
            <a:off x="4500880" y="2509520"/>
            <a:ext cx="184880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6349683" y="4785360"/>
            <a:ext cx="153447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&lt;/html&gt; tells the browser where the HTML code ends</a:t>
            </a:r>
            <a:endParaRPr lang="en-US" dirty="0"/>
          </a:p>
        </p:txBody>
      </p:sp>
      <p:cxnSp>
        <p:nvCxnSpPr>
          <p:cNvPr id="37" name="Straight Arrow Connector 36"/>
          <p:cNvCxnSpPr/>
          <p:nvPr/>
        </p:nvCxnSpPr>
        <p:spPr>
          <a:xfrm flipH="1">
            <a:off x="3434080" y="6187440"/>
            <a:ext cx="291560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1364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33" grpId="0"/>
      <p:bldP spid="36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Styling – Material Design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0960" y="2133600"/>
            <a:ext cx="7527290" cy="3992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The result so far looks something like this:</a:t>
            </a:r>
          </a:p>
          <a:p>
            <a:pPr marL="0" indent="0">
              <a:lnSpc>
                <a:spcPct val="60000"/>
              </a:lnSpc>
              <a:buNone/>
            </a:pPr>
            <a:endParaRPr lang="en-US" sz="1600" dirty="0">
              <a:latin typeface="Courier"/>
              <a:cs typeface="Courier"/>
            </a:endParaRPr>
          </a:p>
        </p:txBody>
      </p:sp>
      <p:pic>
        <p:nvPicPr>
          <p:cNvPr id="7" name="Picture 6" descr="Screen Shot 2016-09-23 at 11.02.29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2" t="16673" r="4412" b="59151"/>
          <a:stretch/>
        </p:blipFill>
        <p:spPr>
          <a:xfrm>
            <a:off x="1613571" y="2733040"/>
            <a:ext cx="6318950" cy="1552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069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3942080"/>
            <a:ext cx="3434397" cy="73152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Styling – extended task </a:t>
            </a:r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2123440"/>
            <a:ext cx="4084637" cy="3992563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en-US" i="1" dirty="0"/>
              <a:t>Using </a:t>
            </a:r>
            <a:r>
              <a:rPr lang="en-US" b="1" i="1" dirty="0"/>
              <a:t>new</a:t>
            </a:r>
            <a:r>
              <a:rPr lang="en-US" i="1" dirty="0"/>
              <a:t> HTML and CSS files, </a:t>
            </a:r>
            <a:r>
              <a:rPr lang="en-US" i="1" dirty="0" smtClean="0"/>
              <a:t>create a </a:t>
            </a:r>
            <a:r>
              <a:rPr lang="en-US" i="1" dirty="0"/>
              <a:t>Material Design </a:t>
            </a:r>
            <a:r>
              <a:rPr lang="en-US" i="1" dirty="0" smtClean="0"/>
              <a:t>style webpage </a:t>
            </a:r>
            <a:r>
              <a:rPr lang="en-US" i="1" dirty="0"/>
              <a:t>using your quotations </a:t>
            </a:r>
            <a:r>
              <a:rPr lang="en-US" i="1" dirty="0" smtClean="0"/>
              <a:t>content.</a:t>
            </a:r>
          </a:p>
          <a:p>
            <a:pPr marL="0" indent="0">
              <a:buNone/>
            </a:pPr>
            <a:r>
              <a:rPr lang="en-US" i="1" dirty="0" smtClean="0"/>
              <a:t>You may wish to sketch a design on paper first</a:t>
            </a:r>
            <a:endParaRPr lang="en-US" i="1" dirty="0"/>
          </a:p>
        </p:txBody>
      </p:sp>
      <p:pic>
        <p:nvPicPr>
          <p:cNvPr id="4" name="Picture 3" descr="Screen Shot 2016-09-23 at 11.02.29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19"/>
          <a:stretch/>
        </p:blipFill>
        <p:spPr>
          <a:xfrm>
            <a:off x="4563315" y="2133600"/>
            <a:ext cx="4143805" cy="3992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3237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4163" y="3159443"/>
            <a:ext cx="5303837" cy="203231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Styling – extended task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2123440"/>
            <a:ext cx="8574087" cy="39925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i="1" dirty="0" smtClean="0"/>
              <a:t>For some of the CSS examples, I have used “</a:t>
            </a:r>
            <a:r>
              <a:rPr lang="en-US" i="1" dirty="0" err="1" smtClean="0"/>
              <a:t>em</a:t>
            </a:r>
            <a:r>
              <a:rPr lang="en-US" i="1" dirty="0" smtClean="0"/>
              <a:t>” to specify font size.</a:t>
            </a:r>
          </a:p>
          <a:p>
            <a:pPr marL="0" indent="0">
              <a:buNone/>
            </a:pPr>
            <a:r>
              <a:rPr lang="en-US" i="1" dirty="0" err="1" smtClean="0"/>
              <a:t>Eg</a:t>
            </a:r>
            <a:r>
              <a:rPr lang="en-US" i="1" dirty="0"/>
              <a:t>:</a:t>
            </a:r>
            <a:endParaRPr lang="en-US" i="1" dirty="0" smtClean="0"/>
          </a:p>
          <a:p>
            <a:pPr marL="0" indent="0">
              <a:buNone/>
            </a:pPr>
            <a:r>
              <a:rPr lang="en-US" dirty="0" err="1">
                <a:latin typeface="Courier"/>
                <a:cs typeface="Courier"/>
              </a:rPr>
              <a:t>blockquote</a:t>
            </a:r>
            <a:r>
              <a:rPr lang="en-US" dirty="0">
                <a:latin typeface="Courier"/>
                <a:cs typeface="Courier"/>
              </a:rPr>
              <a:t> {</a:t>
            </a:r>
          </a:p>
          <a:p>
            <a:pPr marL="0" indent="0">
              <a:buNone/>
            </a:pPr>
            <a:r>
              <a:rPr lang="en-US" dirty="0">
                <a:latin typeface="Courier"/>
                <a:cs typeface="Courier"/>
              </a:rPr>
              <a:t>    </a:t>
            </a:r>
            <a:r>
              <a:rPr lang="en-US" dirty="0" smtClean="0">
                <a:latin typeface="Courier"/>
                <a:cs typeface="Courier"/>
              </a:rPr>
              <a:t>	font</a:t>
            </a:r>
            <a:r>
              <a:rPr lang="en-US" dirty="0">
                <a:latin typeface="Courier"/>
                <a:cs typeface="Courier"/>
              </a:rPr>
              <a:t>-family: </a:t>
            </a:r>
            <a:r>
              <a:rPr lang="en-US" dirty="0" err="1">
                <a:latin typeface="Courier"/>
                <a:cs typeface="Courier"/>
              </a:rPr>
              <a:t>monospace</a:t>
            </a:r>
            <a:r>
              <a:rPr lang="en-US" dirty="0">
                <a:latin typeface="Courier"/>
                <a:cs typeface="Courier"/>
              </a:rPr>
              <a:t>;</a:t>
            </a:r>
          </a:p>
          <a:p>
            <a:pPr marL="0" indent="0">
              <a:buNone/>
            </a:pPr>
            <a:r>
              <a:rPr lang="en-US" dirty="0" smtClean="0">
                <a:latin typeface="Courier"/>
                <a:cs typeface="Courier"/>
              </a:rPr>
              <a:t>	font</a:t>
            </a:r>
            <a:r>
              <a:rPr lang="en-US" dirty="0">
                <a:latin typeface="Courier"/>
                <a:cs typeface="Courier"/>
              </a:rPr>
              <a:t>-size: 1.2</a:t>
            </a:r>
            <a:r>
              <a:rPr lang="en-US" b="1" dirty="0">
                <a:latin typeface="Courier"/>
                <a:cs typeface="Courier"/>
              </a:rPr>
              <a:t>em</a:t>
            </a:r>
            <a:r>
              <a:rPr lang="en-US" dirty="0" smtClean="0">
                <a:latin typeface="Courier"/>
                <a:cs typeface="Courier"/>
              </a:rPr>
              <a:t>;</a:t>
            </a:r>
          </a:p>
          <a:p>
            <a:pPr marL="0" indent="0">
              <a:buNone/>
            </a:pPr>
            <a:r>
              <a:rPr lang="en-US" dirty="0">
                <a:latin typeface="Courier"/>
                <a:cs typeface="Courier"/>
              </a:rPr>
              <a:t>}</a:t>
            </a:r>
            <a:endParaRPr lang="en-US" dirty="0" smtClean="0">
              <a:latin typeface="Courier"/>
              <a:cs typeface="Courier"/>
            </a:endParaRPr>
          </a:p>
          <a:p>
            <a:pPr marL="0" indent="0">
              <a:buNone/>
            </a:pPr>
            <a:r>
              <a:rPr lang="en-US" i="1" dirty="0" smtClean="0"/>
              <a:t>Find out what an “</a:t>
            </a:r>
            <a:r>
              <a:rPr lang="en-US" i="1" dirty="0" err="1" smtClean="0"/>
              <a:t>em</a:t>
            </a:r>
            <a:r>
              <a:rPr lang="en-US" i="1" dirty="0" smtClean="0"/>
              <a:t>” is and why it is sometimes preferred to “</a:t>
            </a:r>
            <a:r>
              <a:rPr lang="en-US" i="1" dirty="0" err="1" smtClean="0"/>
              <a:t>px</a:t>
            </a:r>
            <a:r>
              <a:rPr lang="en-US" i="1" dirty="0" smtClean="0"/>
              <a:t>” </a:t>
            </a:r>
            <a:r>
              <a:rPr lang="en-US" i="1" smtClean="0"/>
              <a:t>units in web </a:t>
            </a:r>
            <a:r>
              <a:rPr lang="en-US" i="1" dirty="0" smtClean="0"/>
              <a:t>design.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6220336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Anatomy of an HTML document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HTML tags need to be closed using a forward slash:</a:t>
            </a:r>
          </a:p>
          <a:p>
            <a:r>
              <a:rPr lang="en-US" dirty="0" smtClean="0"/>
              <a:t>&lt;h1&gt; … &lt;/h1&gt;</a:t>
            </a:r>
          </a:p>
          <a:p>
            <a:r>
              <a:rPr lang="en-US" dirty="0" smtClean="0"/>
              <a:t>&lt;</a:t>
            </a:r>
            <a:r>
              <a:rPr lang="en-US" dirty="0" err="1"/>
              <a:t>o</a:t>
            </a:r>
            <a:r>
              <a:rPr lang="en-US" dirty="0" err="1" smtClean="0"/>
              <a:t>l</a:t>
            </a:r>
            <a:r>
              <a:rPr lang="en-US" dirty="0" smtClean="0"/>
              <a:t>&gt; … &lt;/</a:t>
            </a:r>
            <a:r>
              <a:rPr lang="en-US" dirty="0" err="1"/>
              <a:t>o</a:t>
            </a:r>
            <a:r>
              <a:rPr lang="en-US" dirty="0" err="1" smtClean="0"/>
              <a:t>l</a:t>
            </a:r>
            <a:r>
              <a:rPr lang="en-US" dirty="0" smtClean="0"/>
              <a:t>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093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Anatomy of an HTML document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…but not all:</a:t>
            </a:r>
          </a:p>
          <a:p>
            <a:r>
              <a:rPr lang="en-US" dirty="0" smtClean="0"/>
              <a:t>&lt;</a:t>
            </a:r>
            <a:r>
              <a:rPr lang="en-US" dirty="0" err="1" smtClean="0"/>
              <a:t>br</a:t>
            </a:r>
            <a:r>
              <a:rPr lang="en-US" dirty="0" smtClean="0"/>
              <a:t>&gt; Does </a:t>
            </a:r>
            <a:r>
              <a:rPr lang="en-US" i="1" dirty="0" smtClean="0"/>
              <a:t>not</a:t>
            </a:r>
            <a:r>
              <a:rPr lang="en-US" dirty="0" smtClean="0"/>
              <a:t> take a closing tag</a:t>
            </a:r>
          </a:p>
          <a:p>
            <a:r>
              <a:rPr lang="en-US" dirty="0" smtClean="0"/>
              <a:t>&lt;p&gt; The closing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&lt;/p&gt; </a:t>
            </a:r>
            <a:r>
              <a:rPr lang="en-US" dirty="0" smtClean="0"/>
              <a:t>is optional</a:t>
            </a:r>
          </a:p>
        </p:txBody>
      </p:sp>
    </p:spTree>
    <p:extLst>
      <p:ext uri="{BB962C8B-B14F-4D97-AF65-F5344CB8AC3E}">
        <p14:creationId xmlns:p14="http://schemas.microsoft.com/office/powerpoint/2010/main" val="1355425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81503" y="2133600"/>
            <a:ext cx="7076747" cy="12090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Anatomy of an HTML document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Headings are created using &lt;h1&gt; … &lt;/h1&gt; (up to &lt;h6&gt;).</a:t>
            </a:r>
          </a:p>
          <a:p>
            <a:pPr marL="0" indent="0">
              <a:buNone/>
            </a:pPr>
            <a:r>
              <a:rPr lang="en-US" dirty="0" smtClean="0"/>
              <a:t>Paragraphs are created using &lt;p&gt; … &lt;/p&gt;.</a:t>
            </a:r>
          </a:p>
          <a:p>
            <a:pPr marL="0" indent="0">
              <a:buNone/>
            </a:pPr>
            <a:r>
              <a:rPr lang="en-US" i="1" dirty="0" smtClean="0"/>
              <a:t>Show examples 1 to 2.</a:t>
            </a:r>
          </a:p>
          <a:p>
            <a:pPr marL="0" indent="0">
              <a:buNone/>
            </a:pPr>
            <a:r>
              <a:rPr lang="en-US" i="1" dirty="0" smtClean="0"/>
              <a:t>Task: Select five quotes and put into a new webpage. Include a heading.</a:t>
            </a:r>
          </a:p>
        </p:txBody>
      </p:sp>
    </p:spTree>
    <p:extLst>
      <p:ext uri="{BB962C8B-B14F-4D97-AF65-F5344CB8AC3E}">
        <p14:creationId xmlns:p14="http://schemas.microsoft.com/office/powerpoint/2010/main" val="788297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84960" y="2133600"/>
            <a:ext cx="7273290" cy="172720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Anatomy of an HTML document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HTML ignores white space. </a:t>
            </a:r>
          </a:p>
          <a:p>
            <a:pPr marL="0" indent="0">
              <a:buNone/>
            </a:pPr>
            <a:r>
              <a:rPr lang="en-US" dirty="0" smtClean="0"/>
              <a:t>Text can be broken up using tags such as &lt;</a:t>
            </a:r>
            <a:r>
              <a:rPr lang="en-US" dirty="0" err="1" smtClean="0"/>
              <a:t>br</a:t>
            </a:r>
            <a:r>
              <a:rPr lang="en-US" dirty="0" smtClean="0"/>
              <a:t>&gt;.</a:t>
            </a:r>
          </a:p>
          <a:p>
            <a:pPr marL="0" indent="0">
              <a:buNone/>
            </a:pPr>
            <a:r>
              <a:rPr lang="en-US" dirty="0" smtClean="0"/>
              <a:t>Quotations can be signified using &lt;q&gt; and &lt;</a:t>
            </a:r>
            <a:r>
              <a:rPr lang="en-US" dirty="0" err="1" smtClean="0"/>
              <a:t>blockquote</a:t>
            </a:r>
            <a:r>
              <a:rPr lang="en-US" dirty="0" smtClean="0"/>
              <a:t>&gt;.</a:t>
            </a:r>
          </a:p>
          <a:p>
            <a:pPr marL="0" indent="0">
              <a:buNone/>
            </a:pPr>
            <a:r>
              <a:rPr lang="en-US" i="1" dirty="0" smtClean="0"/>
              <a:t>Show example 3.</a:t>
            </a:r>
          </a:p>
          <a:p>
            <a:pPr marL="0" indent="0">
              <a:buNone/>
            </a:pPr>
            <a:r>
              <a:rPr lang="en-US" i="1" dirty="0" smtClean="0"/>
              <a:t>Task: Format the quotations using any method(s) choosing from &lt;q&gt;, &lt;</a:t>
            </a:r>
            <a:r>
              <a:rPr lang="en-US" i="1" dirty="0" err="1" smtClean="0"/>
              <a:t>br</a:t>
            </a:r>
            <a:r>
              <a:rPr lang="en-US" i="1" dirty="0" smtClean="0"/>
              <a:t>&gt;, &lt;</a:t>
            </a:r>
            <a:r>
              <a:rPr lang="en-US" i="1" dirty="0" err="1" smtClean="0"/>
              <a:t>blockquote</a:t>
            </a:r>
            <a:r>
              <a:rPr lang="en-US" i="1" dirty="0" smtClean="0"/>
              <a:t>&gt;.</a:t>
            </a:r>
          </a:p>
          <a:p>
            <a:pPr marL="0" indent="0">
              <a:buNone/>
            </a:pPr>
            <a:r>
              <a:rPr lang="en-US" i="1" dirty="0" smtClean="0"/>
              <a:t>Q: Is everything behaving as expected?</a:t>
            </a:r>
          </a:p>
          <a:p>
            <a:pPr marL="0" indent="0">
              <a:buNone/>
            </a:pPr>
            <a:endParaRPr lang="en-US" i="1" dirty="0" smtClean="0"/>
          </a:p>
        </p:txBody>
      </p:sp>
    </p:spTree>
    <p:extLst>
      <p:ext uri="{BB962C8B-B14F-4D97-AF65-F5344CB8AC3E}">
        <p14:creationId xmlns:p14="http://schemas.microsoft.com/office/powerpoint/2010/main" val="1492405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81503" y="2133600"/>
            <a:ext cx="6915457" cy="15138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Anatomy of an HTML document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Ordered and unordered lists can be created using &lt;</a:t>
            </a:r>
            <a:r>
              <a:rPr lang="en-US" dirty="0" err="1" smtClean="0"/>
              <a:t>ol</a:t>
            </a:r>
            <a:r>
              <a:rPr lang="en-US" dirty="0" smtClean="0"/>
              <a:t>&gt; and &lt;</a:t>
            </a:r>
            <a:r>
              <a:rPr lang="en-US" dirty="0" err="1" smtClean="0"/>
              <a:t>ul</a:t>
            </a:r>
            <a:r>
              <a:rPr lang="en-US" dirty="0" smtClean="0"/>
              <a:t>&gt;. </a:t>
            </a:r>
          </a:p>
          <a:p>
            <a:pPr marL="0" indent="0">
              <a:buNone/>
            </a:pPr>
            <a:r>
              <a:rPr lang="en-US" dirty="0" smtClean="0"/>
              <a:t>Each list item must be encapsulated with &lt;li&gt; … &lt;/li&gt;.</a:t>
            </a:r>
          </a:p>
          <a:p>
            <a:pPr marL="0" indent="0">
              <a:buNone/>
            </a:pPr>
            <a:r>
              <a:rPr lang="en-US" i="1" dirty="0" smtClean="0"/>
              <a:t>Show example 4.</a:t>
            </a:r>
          </a:p>
          <a:p>
            <a:pPr marL="0" indent="0">
              <a:buNone/>
            </a:pPr>
            <a:r>
              <a:rPr lang="en-US" i="1" dirty="0" smtClean="0"/>
              <a:t>Task: Format the quotes as an unordered list.</a:t>
            </a:r>
          </a:p>
        </p:txBody>
      </p:sp>
    </p:spTree>
    <p:extLst>
      <p:ext uri="{BB962C8B-B14F-4D97-AF65-F5344CB8AC3E}">
        <p14:creationId xmlns:p14="http://schemas.microsoft.com/office/powerpoint/2010/main" val="25621995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pectrum">
  <a:themeElements>
    <a:clrScheme name="Spectrum">
      <a:dk1>
        <a:sysClr val="windowText" lastClr="000000"/>
      </a:dk1>
      <a:lt1>
        <a:sysClr val="window" lastClr="FFFFFF"/>
      </a:lt1>
      <a:dk2>
        <a:srgbClr val="252731"/>
      </a:dk2>
      <a:lt2>
        <a:srgbClr val="EAE7E4"/>
      </a:lt2>
      <a:accent1>
        <a:srgbClr val="990000"/>
      </a:accent1>
      <a:accent2>
        <a:srgbClr val="FF6600"/>
      </a:accent2>
      <a:accent3>
        <a:srgbClr val="FFBA00"/>
      </a:accent3>
      <a:accent4>
        <a:srgbClr val="99CC00"/>
      </a:accent4>
      <a:accent5>
        <a:srgbClr val="528A02"/>
      </a:accent5>
      <a:accent6>
        <a:srgbClr val="333333"/>
      </a:accent6>
      <a:hlink>
        <a:srgbClr val="660000"/>
      </a:hlink>
      <a:folHlink>
        <a:srgbClr val="CC3300"/>
      </a:folHlink>
    </a:clrScheme>
    <a:fontScheme name="Spectrum">
      <a:majorFont>
        <a:latin typeface="Corbe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Spectrum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50000"/>
              </a:schemeClr>
            </a:gs>
            <a:gs pos="100000">
              <a:schemeClr val="phClr">
                <a:tint val="9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5000"/>
                <a:shade val="7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6600000" sx="101000" sy="101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50800" dir="5400000" sx="105000" sy="105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4800000"/>
            </a:lightRig>
          </a:scene3d>
          <a:sp3d prstMaterial="matte">
            <a:bevelT w="635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Spectrum.thmx</Template>
  <TotalTime>692</TotalTime>
  <Words>1650</Words>
  <Application>Microsoft Macintosh PowerPoint</Application>
  <PresentationFormat>On-screen Show (4:3)</PresentationFormat>
  <Paragraphs>194</Paragraphs>
  <Slides>42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4" baseType="lpstr">
      <vt:lpstr>Spectrum</vt:lpstr>
      <vt:lpstr>Document</vt:lpstr>
      <vt:lpstr>Web Design MCOSS2WED</vt:lpstr>
      <vt:lpstr>Are we using Brackets?</vt:lpstr>
      <vt:lpstr>Anatomy of an HTML document</vt:lpstr>
      <vt:lpstr>Anatomy of an HTML document</vt:lpstr>
      <vt:lpstr>Anatomy of an HTML document</vt:lpstr>
      <vt:lpstr>Anatomy of an HTML document</vt:lpstr>
      <vt:lpstr>Anatomy of an HTML document</vt:lpstr>
      <vt:lpstr>Anatomy of an HTML document</vt:lpstr>
      <vt:lpstr>Anatomy of an HTML document</vt:lpstr>
      <vt:lpstr>Anatomy of an HTML document</vt:lpstr>
      <vt:lpstr>Styling</vt:lpstr>
      <vt:lpstr>Styling</vt:lpstr>
      <vt:lpstr>Styling</vt:lpstr>
      <vt:lpstr>Styling</vt:lpstr>
      <vt:lpstr>Styling</vt:lpstr>
      <vt:lpstr>Styling</vt:lpstr>
      <vt:lpstr>Styling</vt:lpstr>
      <vt:lpstr>Styling</vt:lpstr>
      <vt:lpstr>Styling – extended tasks</vt:lpstr>
      <vt:lpstr>Styling</vt:lpstr>
      <vt:lpstr>Styling</vt:lpstr>
      <vt:lpstr>Styling</vt:lpstr>
      <vt:lpstr>Styling</vt:lpstr>
      <vt:lpstr>Styling</vt:lpstr>
      <vt:lpstr>Styling</vt:lpstr>
      <vt:lpstr>Styling</vt:lpstr>
      <vt:lpstr>Styling</vt:lpstr>
      <vt:lpstr>Styling</vt:lpstr>
      <vt:lpstr>Styling</vt:lpstr>
      <vt:lpstr>Styling</vt:lpstr>
      <vt:lpstr>Styling</vt:lpstr>
      <vt:lpstr>Styling – extended tasks 3</vt:lpstr>
      <vt:lpstr>Styling – Material Design</vt:lpstr>
      <vt:lpstr>Styling – Material Design</vt:lpstr>
      <vt:lpstr>Styling – Material Design Example</vt:lpstr>
      <vt:lpstr>Styling – Material Design Example</vt:lpstr>
      <vt:lpstr>Styling – Material Design Example</vt:lpstr>
      <vt:lpstr>Styling – Material Design Example</vt:lpstr>
      <vt:lpstr>Styling – Material Design Example</vt:lpstr>
      <vt:lpstr>Styling – Material Design Example</vt:lpstr>
      <vt:lpstr>Styling – extended task 5</vt:lpstr>
      <vt:lpstr>Styling – extended task 4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 Design MCOSS2WED</dc:title>
  <dc:creator>David Caldwell</dc:creator>
  <cp:lastModifiedBy>David Caldwell</cp:lastModifiedBy>
  <cp:revision>186</cp:revision>
  <dcterms:created xsi:type="dcterms:W3CDTF">2016-09-21T11:48:38Z</dcterms:created>
  <dcterms:modified xsi:type="dcterms:W3CDTF">2016-09-30T16:21:13Z</dcterms:modified>
</cp:coreProperties>
</file>