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3FFA7C50-AA89-4FAB-86A3-ACAA4D119CA5-L0-001.jpeg" descr="3FFA7C50-AA89-4FAB-86A3-ACAA4D119CA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0195" y="4715668"/>
            <a:ext cx="9244264" cy="5038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For each example of memory, how much data can be stored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For each example of memory, how much data can be stored?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l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Clue</a:t>
            </a:r>
          </a:p>
        </p:txBody>
      </p:sp>
      <p:grpSp>
        <p:nvGrpSpPr>
          <p:cNvPr id="155" name="C71F268B-EE2E-44F6-B60F-4EB7E7F9B746-L0-001.png"/>
          <p:cNvGrpSpPr/>
          <p:nvPr/>
        </p:nvGrpSpPr>
        <p:grpSpPr>
          <a:xfrm>
            <a:off x="4494890" y="3811117"/>
            <a:ext cx="4015020" cy="5942483"/>
            <a:chOff x="0" y="0"/>
            <a:chExt cx="4015018" cy="5942482"/>
          </a:xfrm>
        </p:grpSpPr>
        <p:pic>
          <p:nvPicPr>
            <p:cNvPr id="154" name="C71F268B-EE2E-44F6-B60F-4EB7E7F9B746-L0-001.png" descr="C71F268B-EE2E-44F6-B60F-4EB7E7F9B746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35" t="12506" r="13113" b="10042"/>
            <a:stretch>
              <a:fillRect/>
            </a:stretch>
          </p:blipFill>
          <p:spPr>
            <a:xfrm>
              <a:off x="127000" y="88900"/>
              <a:ext cx="3761019" cy="56122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C71F268B-EE2E-44F6-B60F-4EB7E7F9B746-L0-001.png" descr="C71F268B-EE2E-44F6-B60F-4EB7E7F9B746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015019" cy="5942484"/>
            </a:xfrm>
            <a:prstGeom prst="rect">
              <a:avLst/>
            </a:prstGeom>
            <a:effectLst/>
          </p:spPr>
        </p:pic>
      </p:grpSp>
      <p:sp>
        <p:nvSpPr>
          <p:cNvPr id="156" name="1  0  1 | 0    1  1  1"/>
          <p:cNvSpPr txBox="1"/>
          <p:nvPr/>
        </p:nvSpPr>
        <p:spPr>
          <a:xfrm>
            <a:off x="4494891" y="2603500"/>
            <a:ext cx="40150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1  0  1 | 0    1  1  1</a:t>
            </a:r>
          </a:p>
        </p:txBody>
      </p:sp>
      <p:sp>
        <p:nvSpPr>
          <p:cNvPr id="157" name="The 1st character is:"/>
          <p:cNvSpPr txBox="1"/>
          <p:nvPr/>
        </p:nvSpPr>
        <p:spPr>
          <a:xfrm>
            <a:off x="207389" y="2603500"/>
            <a:ext cx="42875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1st character is: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lu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Clue 2</a:t>
            </a:r>
          </a:p>
        </p:txBody>
      </p:sp>
      <p:grpSp>
        <p:nvGrpSpPr>
          <p:cNvPr id="162" name="C71F268B-EE2E-44F6-B60F-4EB7E7F9B746-L0-001.png"/>
          <p:cNvGrpSpPr/>
          <p:nvPr/>
        </p:nvGrpSpPr>
        <p:grpSpPr>
          <a:xfrm>
            <a:off x="4494890" y="3811117"/>
            <a:ext cx="4015020" cy="5942483"/>
            <a:chOff x="0" y="0"/>
            <a:chExt cx="4015018" cy="5942482"/>
          </a:xfrm>
        </p:grpSpPr>
        <p:pic>
          <p:nvPicPr>
            <p:cNvPr id="161" name="C71F268B-EE2E-44F6-B60F-4EB7E7F9B746-L0-001.png" descr="C71F268B-EE2E-44F6-B60F-4EB7E7F9B746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35" t="12506" r="13113" b="10042"/>
            <a:stretch>
              <a:fillRect/>
            </a:stretch>
          </p:blipFill>
          <p:spPr>
            <a:xfrm>
              <a:off x="127000" y="88900"/>
              <a:ext cx="3761019" cy="56122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C71F268B-EE2E-44F6-B60F-4EB7E7F9B746-L0-001.png" descr="C71F268B-EE2E-44F6-B60F-4EB7E7F9B746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4015019" cy="5942484"/>
            </a:xfrm>
            <a:prstGeom prst="rect">
              <a:avLst/>
            </a:prstGeom>
            <a:effectLst/>
          </p:spPr>
        </p:pic>
      </p:grpSp>
      <p:sp>
        <p:nvSpPr>
          <p:cNvPr id="163" name="1  0  1 | 0    1  1  1"/>
          <p:cNvSpPr txBox="1"/>
          <p:nvPr/>
        </p:nvSpPr>
        <p:spPr>
          <a:xfrm>
            <a:off x="4494891" y="2603500"/>
            <a:ext cx="40150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1  0  1 | 0    1  1  1</a:t>
            </a:r>
          </a:p>
        </p:txBody>
      </p:sp>
      <p:sp>
        <p:nvSpPr>
          <p:cNvPr id="164" name="0x  5  |  7"/>
          <p:cNvSpPr txBox="1"/>
          <p:nvPr/>
        </p:nvSpPr>
        <p:spPr>
          <a:xfrm>
            <a:off x="4059685" y="1955800"/>
            <a:ext cx="32056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0x  5  |  7</a:t>
            </a:r>
          </a:p>
        </p:txBody>
      </p:sp>
      <p:sp>
        <p:nvSpPr>
          <p:cNvPr id="165" name="Hex"/>
          <p:cNvSpPr txBox="1"/>
          <p:nvPr/>
        </p:nvSpPr>
        <p:spPr>
          <a:xfrm>
            <a:off x="1651504" y="1955800"/>
            <a:ext cx="9272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Hex</a:t>
            </a:r>
          </a:p>
        </p:txBody>
      </p:sp>
      <p:sp>
        <p:nvSpPr>
          <p:cNvPr id="166" name="Binary"/>
          <p:cNvSpPr txBox="1"/>
          <p:nvPr/>
        </p:nvSpPr>
        <p:spPr>
          <a:xfrm>
            <a:off x="1405988" y="2603500"/>
            <a:ext cx="14182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Binary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ns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</a:t>
            </a:r>
          </a:p>
        </p:txBody>
      </p:sp>
      <p:grpSp>
        <p:nvGrpSpPr>
          <p:cNvPr id="171" name="C71F268B-EE2E-44F6-B60F-4EB7E7F9B746-L0-001.png"/>
          <p:cNvGrpSpPr/>
          <p:nvPr/>
        </p:nvGrpSpPr>
        <p:grpSpPr>
          <a:xfrm>
            <a:off x="4190949" y="2514600"/>
            <a:ext cx="4622902" cy="6849580"/>
            <a:chOff x="0" y="0"/>
            <a:chExt cx="4622901" cy="6849579"/>
          </a:xfrm>
        </p:grpSpPr>
        <p:pic>
          <p:nvPicPr>
            <p:cNvPr id="170" name="C71F268B-EE2E-44F6-B60F-4EB7E7F9B746-L0-001.png" descr="C71F268B-EE2E-44F6-B60F-4EB7E7F9B746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368902" cy="65193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C71F268B-EE2E-44F6-B60F-4EB7E7F9B746-L0-001.png" descr="C71F268B-EE2E-44F6-B60F-4EB7E7F9B746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22902" cy="68495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unched ta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Punched tape</a:t>
            </a:r>
          </a:p>
        </p:txBody>
      </p:sp>
      <p:pic>
        <p:nvPicPr>
          <p:cNvPr id="123" name="03422511-6370-4B7B-A797-54C3A4275896-L0-001.jpeg" descr="03422511-6370-4B7B-A797-54C3A427589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0045" y="2603500"/>
            <a:ext cx="9604710" cy="640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unched ca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Punched card</a:t>
            </a:r>
          </a:p>
        </p:txBody>
      </p:sp>
      <p:pic>
        <p:nvPicPr>
          <p:cNvPr id="126" name="CA78D3C2-24B3-4865-901A-0CBBE151CE85-L0-001.jpeg" descr="CA78D3C2-24B3-4865-901A-0CBBE151CE85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52500" y="2603500"/>
            <a:ext cx="11217104" cy="490780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usic cyl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Music cylinder</a:t>
            </a:r>
          </a:p>
        </p:txBody>
      </p:sp>
      <p:pic>
        <p:nvPicPr>
          <p:cNvPr id="129" name="313AB17B-5AC9-47D4-B4EF-6CC6B0C5E447-L0-001.jpeg" descr="313AB17B-5AC9-47D4-B4EF-6CC6B0C5E44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429" y="3060007"/>
            <a:ext cx="10917942" cy="5386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LP</a:t>
            </a:r>
          </a:p>
        </p:txBody>
      </p:sp>
      <p:pic>
        <p:nvPicPr>
          <p:cNvPr id="132" name="4AA856BA-1448-4102-AB50-79219580584E-L0-001.jpeg" descr="4AA856BA-1448-4102-AB50-79219580584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250" y="2977640"/>
            <a:ext cx="9868300" cy="5550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Jacquard punched card..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Jacquard punched card...</a:t>
            </a:r>
          </a:p>
        </p:txBody>
      </p:sp>
      <p:pic>
        <p:nvPicPr>
          <p:cNvPr id="135" name="ED4F0DCF-214F-449C-B228-0C88061EF090-L0-001.gif" descr="ED4F0DCF-214F-449C-B228-0C88061EF090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3959" y="3153150"/>
            <a:ext cx="7696882" cy="519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...used in the Jacquard loo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...used in the Jacquard loom</a:t>
            </a:r>
          </a:p>
        </p:txBody>
      </p:sp>
      <p:pic>
        <p:nvPicPr>
          <p:cNvPr id="138" name="5A22FAC1-CDF7-4BAD-B93C-06AB22F175DA-L0-001.jpeg" descr="5A22FAC1-CDF7-4BAD-B93C-06AB22F175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385398"/>
            <a:ext cx="5665766" cy="4732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ED0579DD-E5B2-4ED9-8C98-EFA5C0FE2461-L0-001.jpeg" descr="ED0579DD-E5B2-4ED9-8C98-EFA5C0FE246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74332" y="2385398"/>
            <a:ext cx="7130468" cy="4732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Jacquard portra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Jacquard portrait</a:t>
            </a:r>
          </a:p>
        </p:txBody>
      </p:sp>
      <p:pic>
        <p:nvPicPr>
          <p:cNvPr id="142" name="12531CFC-13C1-4128-BE33-DBC356FD4979-L0-001.jpeg" descr="12531CFC-13C1-4128-BE33-DBC356FD49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5176" y="2481977"/>
            <a:ext cx="4899624" cy="7393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ED4F0DCF-214F-449C-B228-0C88061EF090-L0-001.gif" descr="ED4F0DCF-214F-449C-B228-0C88061EF090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5507"/>
            <a:ext cx="3383860" cy="228608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x 20000 made -&gt;…"/>
          <p:cNvSpPr txBox="1"/>
          <p:nvPr/>
        </p:nvSpPr>
        <p:spPr>
          <a:xfrm>
            <a:off x="3963792" y="4984749"/>
            <a:ext cx="372252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 20000 made -&gt;</a:t>
            </a:r>
          </a:p>
          <a:p>
            <a:pPr/>
            <a:r>
              <a:t>out of silk</a:t>
            </a:r>
          </a:p>
          <a:p>
            <a:pPr/>
            <a:r>
              <a:t>(about 860 bytes)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ta stored on punched tape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Data stored on punched tape example</a:t>
            </a:r>
          </a:p>
        </p:txBody>
      </p:sp>
      <p:grpSp>
        <p:nvGrpSpPr>
          <p:cNvPr id="149" name="C71F268B-EE2E-44F6-B60F-4EB7E7F9B746-L0-001.png"/>
          <p:cNvGrpSpPr/>
          <p:nvPr/>
        </p:nvGrpSpPr>
        <p:grpSpPr>
          <a:xfrm>
            <a:off x="7910597" y="2596833"/>
            <a:ext cx="4776338" cy="7078541"/>
            <a:chOff x="0" y="0"/>
            <a:chExt cx="4776337" cy="7078540"/>
          </a:xfrm>
        </p:grpSpPr>
        <p:pic>
          <p:nvPicPr>
            <p:cNvPr id="148" name="C71F268B-EE2E-44F6-B60F-4EB7E7F9B746-L0-001.png" descr="C71F268B-EE2E-44F6-B60F-4EB7E7F9B746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435" t="12506" r="13113" b="10042"/>
            <a:stretch>
              <a:fillRect/>
            </a:stretch>
          </p:blipFill>
          <p:spPr>
            <a:xfrm>
              <a:off x="127000" y="88900"/>
              <a:ext cx="4522338" cy="67483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7" name="C71F268B-EE2E-44F6-B60F-4EB7E7F9B746-L0-001.png" descr="C71F268B-EE2E-44F6-B60F-4EB7E7F9B746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776339" cy="7078541"/>
            </a:xfrm>
            <a:prstGeom prst="rect">
              <a:avLst/>
            </a:prstGeom>
            <a:effectLst/>
          </p:spPr>
        </p:pic>
      </p:grpSp>
      <p:sp>
        <p:nvSpPr>
          <p:cNvPr id="150" name="This piece of tape stores some 7-bit ASCII characters from top to bottom.…"/>
          <p:cNvSpPr txBox="1"/>
          <p:nvPr/>
        </p:nvSpPr>
        <p:spPr>
          <a:xfrm>
            <a:off x="952500" y="4447003"/>
            <a:ext cx="5817662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This piece of tape stores some 7-bit ASCII characters from top to bottom.</a:t>
            </a:r>
          </a:p>
          <a:p>
            <a:pPr/>
          </a:p>
          <a:p>
            <a:pPr/>
            <a:r>
              <a:t>Can you decode it?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