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858585"/>
        </a:solidFill>
        <a:effectLst/>
        <a:uFillTx/>
        <a:latin typeface="+mn-lt"/>
        <a:ea typeface="+mn-ea"/>
        <a:cs typeface="+mn-cs"/>
        <a:sym typeface="Marker Fel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9C4C8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313507"/>
              <a:satOff val="34334"/>
              <a:lumOff val="-8266"/>
              <a:alpha val="62000"/>
            </a:schemeClr>
          </a:solidFill>
        </a:fill>
      </a:tcStyle>
    </a:firstCol>
    <a:la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254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4780AA"/>
              </a:solidFill>
              <a:prstDash val="solid"/>
              <a:miter lim="400000"/>
            </a:ln>
          </a:left>
          <a:right>
            <a:ln w="12700" cap="flat">
              <a:solidFill>
                <a:srgbClr val="4780AA"/>
              </a:solidFill>
              <a:prstDash val="solid"/>
              <a:miter lim="400000"/>
            </a:ln>
          </a:right>
          <a:top>
            <a:ln w="12700" cap="flat">
              <a:solidFill>
                <a:srgbClr val="4780AA"/>
              </a:solidFill>
              <a:prstDash val="solid"/>
              <a:miter lim="400000"/>
            </a:ln>
          </a:top>
          <a:bottom>
            <a:ln w="12700" cap="flat">
              <a:solidFill>
                <a:srgbClr val="4780AA"/>
              </a:solidFill>
              <a:prstDash val="solid"/>
              <a:miter lim="400000"/>
            </a:ln>
          </a:bottom>
          <a:insideH>
            <a:ln w="12700" cap="flat">
              <a:solidFill>
                <a:srgbClr val="4780AA"/>
              </a:solidFill>
              <a:prstDash val="solid"/>
              <a:miter lim="400000"/>
            </a:ln>
          </a:insideH>
          <a:insideV>
            <a:ln w="12700" cap="flat">
              <a:solidFill>
                <a:srgbClr val="4780AA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313507"/>
              <a:satOff val="34334"/>
              <a:lumOff val="-8266"/>
              <a:alpha val="62000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313507"/>
              <a:satOff val="34334"/>
              <a:lumOff val="-8266"/>
              <a:alpha val="10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254308"/>
              <a:satOff val="57261"/>
              <a:lumOff val="12765"/>
              <a:alpha val="62000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37185"/>
              <a:satOff val="27043"/>
              <a:lumOff val="-11337"/>
              <a:alpha val="80000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37185"/>
              <a:satOff val="27043"/>
              <a:lumOff val="-11337"/>
              <a:alpha val="80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4C4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BABABA">
              <a:alpha val="70000"/>
            </a:srgbClr>
          </a:solidFill>
        </a:fill>
      </a:tcStyle>
    </a:firstCol>
    <a:lastRow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739060"/>
              <a:satOff val="51948"/>
              <a:lumOff val="-8454"/>
              <a:alpha val="62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68685"/>
              </a:solidFill>
              <a:prstDash val="solid"/>
              <a:miter lim="400000"/>
            </a:ln>
          </a:top>
          <a:bottom>
            <a:ln w="12700" cap="flat">
              <a:solidFill>
                <a:srgbClr val="868685"/>
              </a:solidFill>
              <a:prstDash val="solid"/>
              <a:miter lim="400000"/>
            </a:ln>
          </a:bottom>
          <a:insideH>
            <a:ln w="12700" cap="flat">
              <a:solidFill>
                <a:srgbClr val="8686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D5CBC0">
              <a:alpha val="39000"/>
            </a:srgbClr>
          </a:solidFill>
        </a:fill>
      </a:tcStyle>
    </a:band2H>
    <a:firstCo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solidFill>
                <a:srgbClr val="868685"/>
              </a:solidFill>
              <a:prstDash val="solid"/>
              <a:miter lim="400000"/>
            </a:ln>
          </a:left>
          <a:right>
            <a:ln w="12700" cap="flat">
              <a:solidFill>
                <a:srgbClr val="868685"/>
              </a:solidFill>
              <a:prstDash val="solid"/>
              <a:miter lim="400000"/>
            </a:ln>
          </a:right>
          <a:top>
            <a:ln w="12700" cap="flat">
              <a:solidFill>
                <a:srgbClr val="868685"/>
              </a:solidFill>
              <a:prstDash val="solid"/>
              <a:miter lim="400000"/>
            </a:ln>
          </a:top>
          <a:bottom>
            <a:ln w="12700" cap="flat">
              <a:solidFill>
                <a:srgbClr val="868685"/>
              </a:solidFill>
              <a:prstDash val="solid"/>
              <a:miter lim="400000"/>
            </a:ln>
          </a:bottom>
          <a:insideH>
            <a:ln w="12700" cap="flat">
              <a:solidFill>
                <a:srgbClr val="8686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A3C00"/>
              </a:solidFill>
              <a:prstDash val="solid"/>
              <a:miter lim="400000"/>
            </a:ln>
          </a:top>
          <a:bottom>
            <a:ln w="12700" cap="flat">
              <a:solidFill>
                <a:srgbClr val="9A3C00"/>
              </a:solidFill>
              <a:prstDash val="solid"/>
              <a:miter lim="400000"/>
            </a:ln>
          </a:bottom>
          <a:insideH>
            <a:ln w="12700" cap="flat">
              <a:solidFill>
                <a:srgbClr val="9A3C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5F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A3C00"/>
              </a:solidFill>
              <a:prstDash val="solid"/>
              <a:miter lim="400000"/>
            </a:ln>
          </a:top>
          <a:bottom>
            <a:ln w="12700" cap="flat">
              <a:solidFill>
                <a:srgbClr val="9A3C00"/>
              </a:solidFill>
              <a:prstDash val="solid"/>
              <a:miter lim="400000"/>
            </a:ln>
          </a:bottom>
          <a:insideH>
            <a:ln w="12700" cap="flat">
              <a:solidFill>
                <a:srgbClr val="9A3C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E5F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85948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160F02">
                  <a:alpha val="70000"/>
                </a:srgbClr>
              </a:solidFill>
              <a:prstDash val="solid"/>
              <a:miter lim="400000"/>
            </a:ln>
          </a:insideV>
        </a:tcBdr>
        <a:fill>
          <a:solidFill>
            <a:srgbClr val="685948">
              <a:alpha val="6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7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685948">
                  <a:alpha val="6200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7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858585"/>
        </a:fontRef>
        <a:srgbClr val="858585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FEFEE0">
              <a:alpha val="55000"/>
            </a:srgbClr>
          </a:solidFill>
        </a:fill>
      </a:tcStyle>
    </a:band2H>
    <a:firstCol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31750" cap="flat">
              <a:solidFill>
                <a:schemeClr val="accent5">
                  <a:hueOff val="61010"/>
                  <a:satOff val="20460"/>
                  <a:lumOff val="-2197"/>
                  <a:alpha val="62000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Col>
    <a:la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lastRow>
    <a:firstRow>
      <a:tcTxStyle b="off" i="off">
        <a:fontRef idx="minor">
          <a:srgbClr val="45A7DE"/>
        </a:fontRef>
        <a:srgbClr val="45A7D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313507"/>
                  <a:satOff val="34334"/>
                  <a:lumOff val="-8266"/>
                  <a:alpha val="62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917700"/>
            <a:ext cx="10464800" cy="2794000"/>
          </a:xfrm>
          <a:prstGeom prst="rect">
            <a:avLst/>
          </a:prstGeom>
        </p:spPr>
        <p:txBody>
          <a:bodyPr anchor="b"/>
          <a:lstStyle>
            <a:lvl1pPr>
              <a:defRPr sz="95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16500"/>
            <a:ext cx="10464800" cy="127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“Type a quote here.”"/>
          <p:cNvSpPr txBox="1"/>
          <p:nvPr>
            <p:ph type="body" sz="quarter" idx="21"/>
          </p:nvPr>
        </p:nvSpPr>
        <p:spPr>
          <a:xfrm>
            <a:off x="1270000" y="4279900"/>
            <a:ext cx="10464800" cy="660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000">
                <a:solidFill>
                  <a:srgbClr val="45A7DE"/>
                </a:solidFill>
              </a:defRPr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4" name="–Johnny Appleseed"/>
          <p:cNvSpPr txBox="1"/>
          <p:nvPr>
            <p:ph type="body" sz="quarter" idx="22"/>
          </p:nvPr>
        </p:nvSpPr>
        <p:spPr>
          <a:xfrm>
            <a:off x="1270000" y="6362700"/>
            <a:ext cx="10464800" cy="596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3464244" y="-635000"/>
            <a:ext cx="19367501" cy="1119441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1251740" y="186575"/>
            <a:ext cx="11733220" cy="6781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604000"/>
            <a:ext cx="10464800" cy="1651000"/>
          </a:xfrm>
          <a:prstGeom prst="rect">
            <a:avLst/>
          </a:prstGeom>
        </p:spPr>
        <p:txBody>
          <a:bodyPr anchor="b"/>
          <a:lstStyle>
            <a:lvl1pPr>
              <a:defRPr sz="9500"/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331200"/>
            <a:ext cx="10464800" cy="127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2844800"/>
            <a:ext cx="10464800" cy="4064000"/>
          </a:xfrm>
          <a:prstGeom prst="rect">
            <a:avLst/>
          </a:prstGeom>
        </p:spPr>
        <p:txBody>
          <a:bodyPr/>
          <a:lstStyle>
            <a:lvl1pPr>
              <a:defRPr sz="9500"/>
            </a:lvl1pPr>
          </a:lstStyle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3537608" y="526453"/>
            <a:ext cx="14699482" cy="84963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81000" y="1409700"/>
            <a:ext cx="58674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81000" y="4787900"/>
            <a:ext cx="5867400" cy="3721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000"/>
            </a:lvl1pPr>
            <a:lvl2pPr marL="0" indent="228600" algn="ctr">
              <a:spcBef>
                <a:spcPts val="0"/>
              </a:spcBef>
              <a:buSzTx/>
              <a:buNone/>
              <a:defRPr sz="4000"/>
            </a:lvl2pPr>
            <a:lvl3pPr marL="0" indent="457200" algn="ctr">
              <a:spcBef>
                <a:spcPts val="0"/>
              </a:spcBef>
              <a:buSzTx/>
              <a:buNone/>
              <a:defRPr sz="4000"/>
            </a:lvl3pPr>
            <a:lvl4pPr marL="0" indent="685800" algn="ctr">
              <a:spcBef>
                <a:spcPts val="0"/>
              </a:spcBef>
              <a:buSzTx/>
              <a:buNone/>
              <a:defRPr sz="4000"/>
            </a:lvl4pPr>
            <a:lvl5pPr marL="0" indent="914400" algn="ctr">
              <a:spcBef>
                <a:spcPts val="0"/>
              </a:spcBef>
              <a:buSzTx/>
              <a:buNone/>
              <a:defRPr sz="4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4885059" y="2174011"/>
            <a:ext cx="11381663" cy="65786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270000" y="2768600"/>
            <a:ext cx="5461000" cy="5715000"/>
          </a:xfrm>
          <a:prstGeom prst="rect">
            <a:avLst/>
          </a:prstGeom>
        </p:spPr>
        <p:txBody>
          <a:bodyPr/>
          <a:lstStyle>
            <a:lvl1pPr marL="444500" indent="-444500">
              <a:spcBef>
                <a:spcPts val="3800"/>
              </a:spcBef>
              <a:buSzPct val="50000"/>
              <a:buBlip>
                <a:blip r:embed="rId2"/>
              </a:buBlip>
              <a:defRPr sz="3600"/>
            </a:lvl1pPr>
            <a:lvl2pPr marL="889000" indent="-444500">
              <a:spcBef>
                <a:spcPts val="3800"/>
              </a:spcBef>
              <a:buSzPct val="50000"/>
              <a:buBlip>
                <a:blip r:embed="rId2"/>
              </a:buBlip>
              <a:defRPr sz="3600"/>
            </a:lvl2pPr>
            <a:lvl3pPr marL="1333500" indent="-444500">
              <a:spcBef>
                <a:spcPts val="3800"/>
              </a:spcBef>
              <a:buSzPct val="50000"/>
              <a:buBlip>
                <a:blip r:embed="rId2"/>
              </a:buBlip>
              <a:defRPr sz="3600"/>
            </a:lvl3pPr>
            <a:lvl4pPr marL="1778000" indent="-444500">
              <a:spcBef>
                <a:spcPts val="3800"/>
              </a:spcBef>
              <a:buSzPct val="50000"/>
              <a:buBlip>
                <a:blip r:embed="rId2"/>
              </a:buBlip>
              <a:defRPr sz="3600"/>
            </a:lvl4pPr>
            <a:lvl5pPr marL="2222500" indent="-444500">
              <a:spcBef>
                <a:spcPts val="3800"/>
              </a:spcBef>
              <a:buSzPct val="50000"/>
              <a:buBlip>
                <a:blip r:embed="rId2"/>
              </a:buBlip>
              <a:defRPr sz="3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idx="21"/>
          </p:nvPr>
        </p:nvSpPr>
        <p:spPr>
          <a:xfrm rot="21600000">
            <a:off x="3607274" y="-1552244"/>
            <a:ext cx="10164705" cy="1016467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idx="22"/>
          </p:nvPr>
        </p:nvSpPr>
        <p:spPr>
          <a:xfrm rot="21600000">
            <a:off x="5129370" y="3826892"/>
            <a:ext cx="9821627" cy="56769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266700" y="482600"/>
            <a:ext cx="6502400" cy="8674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901" y="9271000"/>
            <a:ext cx="374905" cy="355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86868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45A7DE"/>
          </a:solidFill>
          <a:uFillTx/>
          <a:latin typeface="+mn-lt"/>
          <a:ea typeface="+mn-ea"/>
          <a:cs typeface="+mn-cs"/>
          <a:sym typeface="Marker Felt"/>
        </a:defRPr>
      </a:lvl9pPr>
    </p:titleStyle>
    <p:bodyStyle>
      <a:lvl1pPr marL="635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46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1pPr>
      <a:lvl2pPr marL="1270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46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2pPr>
      <a:lvl3pPr marL="1905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46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3pPr>
      <a:lvl4pPr marL="2540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46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4pPr>
      <a:lvl5pPr marL="3175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46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5pPr>
      <a:lvl6pPr marL="3810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46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6pPr>
      <a:lvl7pPr marL="4445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46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7pPr>
      <a:lvl8pPr marL="5080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46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8pPr>
      <a:lvl9pPr marL="5715000" marR="0" indent="-6350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7000"/>
        <a:buFontTx/>
        <a:buBlip>
          <a:blip r:embed="rId3"/>
        </a:buBlip>
        <a:tabLst/>
        <a:defRPr b="0" baseline="0" cap="none" i="0" spc="0" strike="noStrike" sz="4600" u="none">
          <a:solidFill>
            <a:srgbClr val="858585"/>
          </a:solidFill>
          <a:uFillTx/>
          <a:latin typeface="+mn-lt"/>
          <a:ea typeface="+mn-ea"/>
          <a:cs typeface="+mn-cs"/>
          <a:sym typeface="Marker Fel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Marker Fel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neuroproductions.be/logic-lab/" TargetMode="Externa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1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neuroproductions.be" TargetMode="External"/><Relationship Id="rId3" Type="http://schemas.openxmlformats.org/officeDocument/2006/relationships/image" Target="../media/image1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gif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g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g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45E53A79-F118-4E31-AA5B-F163A2E13B1E-L0-001.jpeg" descr="45E53A79-F118-4E31-AA5B-F163A2E13B1E-L0-001.jpeg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-629844" y="-73926"/>
            <a:ext cx="14264488" cy="9901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0E07AEE0-32E0-40E6-B543-B269DD600212-L0-001.png" descr="0E07AEE0-32E0-40E6-B543-B269DD600212-L0-001.png"/>
          <p:cNvPicPr>
            <a:picLocks noChangeAspect="1"/>
          </p:cNvPicPr>
          <p:nvPr/>
        </p:nvPicPr>
        <p:blipFill>
          <a:blip r:embed="rId3">
            <a:alphaModFix amt="9000"/>
            <a:extLst/>
          </a:blip>
          <a:stretch>
            <a:fillRect/>
          </a:stretch>
        </p:blipFill>
        <p:spPr>
          <a:xfrm>
            <a:off x="0" y="1264716"/>
            <a:ext cx="13004800" cy="7224167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Logic Gate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Logic Gates</a:t>
            </a:r>
          </a:p>
        </p:txBody>
      </p:sp>
      <p:sp>
        <p:nvSpPr>
          <p:cNvPr id="122" name="LO:…"/>
          <p:cNvSpPr txBox="1"/>
          <p:nvPr>
            <p:ph type="subTitle" sz="half" idx="1"/>
          </p:nvPr>
        </p:nvSpPr>
        <p:spPr>
          <a:xfrm>
            <a:off x="1270000" y="5016500"/>
            <a:ext cx="10464800" cy="2458865"/>
          </a:xfrm>
          <a:prstGeom prst="rect">
            <a:avLst/>
          </a:prstGeom>
        </p:spPr>
        <p:txBody>
          <a:bodyPr/>
          <a:lstStyle/>
          <a:p>
            <a:pPr/>
            <a:r>
              <a:t>LO:</a:t>
            </a:r>
          </a:p>
          <a:p>
            <a:pPr/>
            <a:r>
              <a:t>To understand what a logic gate is.</a:t>
            </a:r>
          </a:p>
          <a:p>
            <a:pPr/>
            <a:r>
              <a:t>To understand how they function.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45E53A79-F118-4E31-AA5B-F163A2E13B1E-L0-001.jpeg" descr="45E53A79-F118-4E31-AA5B-F163A2E13B1E-L0-001.jpeg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-629844" y="-73926"/>
            <a:ext cx="14264488" cy="9901452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How are they represented?"/>
          <p:cNvSpPr txBox="1"/>
          <p:nvPr>
            <p:ph type="title"/>
          </p:nvPr>
        </p:nvSpPr>
        <p:spPr>
          <a:xfrm>
            <a:off x="1270000" y="2438400"/>
            <a:ext cx="10464800" cy="2438400"/>
          </a:xfrm>
          <a:prstGeom prst="rect">
            <a:avLst/>
          </a:prstGeom>
        </p:spPr>
        <p:txBody>
          <a:bodyPr/>
          <a:lstStyle/>
          <a:p>
            <a:pPr/>
            <a:r>
              <a:t>How are they represented?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How are they represented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are they represented?</a:t>
            </a:r>
          </a:p>
        </p:txBody>
      </p:sp>
      <p:sp>
        <p:nvSpPr>
          <p:cNvPr id="164" name="Rather than drawing complicated electronic diagrams for each logic gate, special symbols are used for each.…"/>
          <p:cNvSpPr txBox="1"/>
          <p:nvPr/>
        </p:nvSpPr>
        <p:spPr>
          <a:xfrm>
            <a:off x="-25400" y="1975610"/>
            <a:ext cx="13055601" cy="177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52173" indent="-552173" algn="l">
              <a:buSzPct val="47000"/>
              <a:buBlip>
                <a:blip r:embed="rId2"/>
              </a:buBlip>
            </a:pPr>
            <a:r>
              <a:t>Rather than drawing complicated electronic diagrams for each logic gate, special symbols are used for each.</a:t>
            </a:r>
          </a:p>
          <a:p>
            <a:pPr marL="552173" indent="-552173" algn="l">
              <a:buSzPct val="47000"/>
              <a:buBlip>
                <a:blip r:embed="rId2"/>
              </a:buBlip>
            </a:pPr>
            <a:r>
              <a:t>Note that the gate names are in CAPITALS!</a:t>
            </a:r>
          </a:p>
        </p:txBody>
      </p:sp>
      <p:pic>
        <p:nvPicPr>
          <p:cNvPr id="165" name="0743753E-DA89-4A1E-92A7-C0A79BBAF048-L0-001.png" descr="0743753E-DA89-4A1E-92A7-C0A79BBAF048-L0-0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50546" y="4140200"/>
            <a:ext cx="7503708" cy="372371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66" name="IMPORTANT: Make a notes of these!"/>
          <p:cNvSpPr txBox="1"/>
          <p:nvPr/>
        </p:nvSpPr>
        <p:spPr>
          <a:xfrm>
            <a:off x="2761233" y="8136204"/>
            <a:ext cx="748233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IMPORTANT: Make a notes of these!</a:t>
            </a:r>
          </a:p>
        </p:txBody>
      </p:sp>
      <p:sp>
        <p:nvSpPr>
          <p:cNvPr id="167" name="Input:…"/>
          <p:cNvSpPr/>
          <p:nvPr/>
        </p:nvSpPr>
        <p:spPr>
          <a:xfrm>
            <a:off x="401481" y="5208307"/>
            <a:ext cx="1737038" cy="1587501"/>
          </a:xfrm>
          <a:prstGeom prst="rect">
            <a:avLst/>
          </a:prstGeom>
          <a:solidFill>
            <a:schemeClr val="accent1">
              <a:hueOff val="-313507"/>
              <a:satOff val="34334"/>
              <a:lumOff val="-8266"/>
              <a:alpha val="62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solidFill>
                  <a:srgbClr val="FFFFFF"/>
                </a:solidFill>
              </a:defRPr>
            </a:pPr>
            <a:r>
              <a:t>Input: </a:t>
            </a:r>
          </a:p>
          <a:p>
            <a:pPr>
              <a:defRPr sz="3600">
                <a:solidFill>
                  <a:srgbClr val="FFFFFF"/>
                </a:solidFill>
              </a:defRPr>
            </a:pPr>
            <a:r>
              <a:t>A, B, C, etc.</a:t>
            </a:r>
          </a:p>
        </p:txBody>
      </p:sp>
      <p:sp>
        <p:nvSpPr>
          <p:cNvPr id="168" name="Output:…"/>
          <p:cNvSpPr/>
          <p:nvPr/>
        </p:nvSpPr>
        <p:spPr>
          <a:xfrm>
            <a:off x="10713974" y="3994150"/>
            <a:ext cx="2041652" cy="4559301"/>
          </a:xfrm>
          <a:prstGeom prst="rect">
            <a:avLst/>
          </a:prstGeom>
          <a:solidFill>
            <a:schemeClr val="accent1">
              <a:hueOff val="-313507"/>
              <a:satOff val="34334"/>
              <a:lumOff val="-8266"/>
              <a:alpha val="62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600">
                <a:solidFill>
                  <a:srgbClr val="FFFFFF"/>
                </a:solidFill>
              </a:defRPr>
            </a:pPr>
            <a:r>
              <a:t>Output: </a:t>
            </a:r>
          </a:p>
          <a:p>
            <a:pPr>
              <a:defRPr sz="3600">
                <a:solidFill>
                  <a:srgbClr val="FFFFFF"/>
                </a:solidFill>
              </a:defRPr>
            </a:pPr>
            <a:r>
              <a:t>Any other letter including the inverse of one or more inputs.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8" grpId="5"/>
      <p:bldP build="whole" bldLvl="1" animBg="1" rev="0" advAuto="0" spid="164" grpId="1"/>
      <p:bldP build="whole" bldLvl="1" animBg="1" rev="0" advAuto="0" spid="165" grpId="2"/>
      <p:bldP build="whole" bldLvl="1" animBg="1" rev="0" advAuto="0" spid="166" grpId="3"/>
      <p:bldP build="whole" bldLvl="1" animBg="1" rev="0" advAuto="0" spid="167" grpId="4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How are they represented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are they represented?</a:t>
            </a:r>
          </a:p>
        </p:txBody>
      </p:sp>
      <p:pic>
        <p:nvPicPr>
          <p:cNvPr id="171" name="0743753E-DA89-4A1E-92A7-C0A79BBAF048-L0-001.png" descr="0743753E-DA89-4A1E-92A7-C0A79BBAF048-L0-001.png"/>
          <p:cNvPicPr>
            <a:picLocks noChangeAspect="1"/>
          </p:cNvPicPr>
          <p:nvPr/>
        </p:nvPicPr>
        <p:blipFill>
          <a:blip r:embed="rId2">
            <a:extLst/>
          </a:blip>
          <a:srcRect l="33230" t="52697" r="0" b="0"/>
          <a:stretch>
            <a:fillRect/>
          </a:stretch>
        </p:blipFill>
        <p:spPr>
          <a:xfrm>
            <a:off x="1965182" y="2705100"/>
            <a:ext cx="9662433" cy="339697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72" name="IMPORTANT:…"/>
          <p:cNvSpPr txBox="1"/>
          <p:nvPr/>
        </p:nvSpPr>
        <p:spPr>
          <a:xfrm>
            <a:off x="63003" y="6679803"/>
            <a:ext cx="13055601" cy="233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IMPORTANT: </a:t>
            </a:r>
          </a:p>
          <a:p>
            <a:pPr marL="552173" indent="-552173" algn="l">
              <a:buSzPct val="47000"/>
              <a:buBlip>
                <a:blip r:embed="rId3"/>
              </a:buBlip>
            </a:pPr>
            <a:r>
              <a:t>Notice that a small circle is used to invert a result or an input.</a:t>
            </a:r>
          </a:p>
          <a:p>
            <a:pPr marL="552173" indent="-552173" algn="l">
              <a:buSzPct val="47000"/>
              <a:buBlip>
                <a:blip r:embed="rId3"/>
              </a:buBlip>
            </a:pPr>
            <a:r>
              <a:t>Inverting is called NOT. </a:t>
            </a:r>
          </a:p>
          <a:p>
            <a:pPr marL="552173" indent="-552173" algn="l">
              <a:buSzPct val="47000"/>
              <a:buBlip>
                <a:blip r:embed="rId3"/>
              </a:buBlip>
            </a:pPr>
            <a:r>
              <a:t>This can be represented with a bar over the top of a letter.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2" grpId="2"/>
      <p:bldP build="whole" bldLvl="1" animBg="1" rev="0" advAuto="0" spid="17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45E53A79-F118-4E31-AA5B-F163A2E13B1E-L0-001.jpeg" descr="45E53A79-F118-4E31-AA5B-F163A2E13B1E-L0-001.jpeg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-629844" y="-73926"/>
            <a:ext cx="14264488" cy="9901452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Logic gates in action"/>
          <p:cNvSpPr txBox="1"/>
          <p:nvPr>
            <p:ph type="title"/>
          </p:nvPr>
        </p:nvSpPr>
        <p:spPr>
          <a:xfrm>
            <a:off x="1270000" y="1479523"/>
            <a:ext cx="10464800" cy="4064001"/>
          </a:xfrm>
          <a:prstGeom prst="rect">
            <a:avLst/>
          </a:prstGeom>
        </p:spPr>
        <p:txBody>
          <a:bodyPr/>
          <a:lstStyle/>
          <a:p>
            <a:pPr/>
            <a:r>
              <a:t>Logic gates in action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Logic gates in action"/>
          <p:cNvSpPr txBox="1"/>
          <p:nvPr>
            <p:ph type="title"/>
          </p:nvPr>
        </p:nvSpPr>
        <p:spPr>
          <a:xfrm>
            <a:off x="1270000" y="827564"/>
            <a:ext cx="10464800" cy="1448499"/>
          </a:xfrm>
          <a:prstGeom prst="rect">
            <a:avLst/>
          </a:prstGeom>
        </p:spPr>
        <p:txBody>
          <a:bodyPr/>
          <a:lstStyle/>
          <a:p>
            <a:pPr/>
            <a:r>
              <a:t>Logic gates in action</a:t>
            </a:r>
          </a:p>
        </p:txBody>
      </p:sp>
      <p:sp>
        <p:nvSpPr>
          <p:cNvPr id="178" name="Create some tables like this:"/>
          <p:cNvSpPr txBox="1"/>
          <p:nvPr/>
        </p:nvSpPr>
        <p:spPr>
          <a:xfrm>
            <a:off x="3622801" y="2629076"/>
            <a:ext cx="575919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Create some tables like this:</a:t>
            </a:r>
          </a:p>
        </p:txBody>
      </p:sp>
      <p:pic>
        <p:nvPicPr>
          <p:cNvPr id="179" name="168A4A91-2DE9-4F76-9F84-32126CEC6954-L0-001.png" descr="168A4A91-2DE9-4F76-9F84-32126CEC6954-L0-001.png"/>
          <p:cNvPicPr>
            <a:picLocks noChangeAspect="1"/>
          </p:cNvPicPr>
          <p:nvPr/>
        </p:nvPicPr>
        <p:blipFill>
          <a:blip r:embed="rId2">
            <a:extLst/>
          </a:blip>
          <a:srcRect l="5791" t="17096" r="32448" b="37406"/>
          <a:stretch>
            <a:fillRect/>
          </a:stretch>
        </p:blipFill>
        <p:spPr>
          <a:xfrm>
            <a:off x="0" y="3473747"/>
            <a:ext cx="8109885" cy="4480758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he X column is the output from the gate."/>
          <p:cNvSpPr/>
          <p:nvPr/>
        </p:nvSpPr>
        <p:spPr>
          <a:xfrm>
            <a:off x="9447276" y="4920357"/>
            <a:ext cx="3291940" cy="1587501"/>
          </a:xfrm>
          <a:prstGeom prst="rect">
            <a:avLst/>
          </a:prstGeom>
          <a:solidFill>
            <a:schemeClr val="accent1">
              <a:hueOff val="-313507"/>
              <a:satOff val="34334"/>
              <a:lumOff val="-8266"/>
              <a:alpha val="62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The X column is the output from the gate.</a:t>
            </a:r>
          </a:p>
        </p:txBody>
      </p:sp>
      <p:sp>
        <p:nvSpPr>
          <p:cNvPr id="181" name="Leave room for a diagram next to each."/>
          <p:cNvSpPr txBox="1"/>
          <p:nvPr/>
        </p:nvSpPr>
        <p:spPr>
          <a:xfrm>
            <a:off x="2111501" y="8140516"/>
            <a:ext cx="8781797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b="1" u="sng"/>
              <a:t>Leave room for a diagram next to each</a:t>
            </a:r>
            <a: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Logic gates in action"/>
          <p:cNvSpPr txBox="1"/>
          <p:nvPr>
            <p:ph type="title"/>
          </p:nvPr>
        </p:nvSpPr>
        <p:spPr>
          <a:xfrm>
            <a:off x="1270000" y="827564"/>
            <a:ext cx="10464800" cy="1448499"/>
          </a:xfrm>
          <a:prstGeom prst="rect">
            <a:avLst/>
          </a:prstGeom>
        </p:spPr>
        <p:txBody>
          <a:bodyPr/>
          <a:lstStyle/>
          <a:p>
            <a:pPr/>
            <a:r>
              <a:t>Logic gates in action</a:t>
            </a:r>
          </a:p>
        </p:txBody>
      </p:sp>
      <p:sp>
        <p:nvSpPr>
          <p:cNvPr id="184" name="Go to this website:…"/>
          <p:cNvSpPr/>
          <p:nvPr/>
        </p:nvSpPr>
        <p:spPr>
          <a:xfrm>
            <a:off x="201666" y="2276060"/>
            <a:ext cx="12601468" cy="2371730"/>
          </a:xfrm>
          <a:prstGeom prst="rect">
            <a:avLst/>
          </a:prstGeom>
          <a:solidFill>
            <a:schemeClr val="accent1">
              <a:hueOff val="-313507"/>
              <a:satOff val="34334"/>
              <a:lumOff val="-8266"/>
              <a:alpha val="62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t>Go to this website:</a:t>
            </a:r>
          </a:p>
          <a:p>
            <a:pPr>
              <a:defRPr sz="5000">
                <a:solidFill>
                  <a:srgbClr val="FFFFFF"/>
                </a:solidFill>
                <a:latin typeface="Optima"/>
                <a:ea typeface="Optima"/>
                <a:cs typeface="Optima"/>
                <a:sym typeface="Optima"/>
              </a:defRPr>
            </a:pPr>
            <a:r>
              <a:rPr u="sng">
                <a:hlinkClick r:id="rId2" invalidUrl="" action="" tgtFrame="" tooltip="" history="1" highlightClick="0" endSnd="0"/>
              </a:rPr>
              <a:t>http://www.neuroproductions.be/logic-lab/</a:t>
            </a:r>
          </a:p>
        </p:txBody>
      </p:sp>
      <p:sp>
        <p:nvSpPr>
          <p:cNvPr id="185" name="For each table, use a logic gate, two inputs (simple switches will do) and an output (like a light) to find the output (X column) values in each table.…"/>
          <p:cNvSpPr txBox="1"/>
          <p:nvPr/>
        </p:nvSpPr>
        <p:spPr>
          <a:xfrm>
            <a:off x="-1" y="5112597"/>
            <a:ext cx="10702331" cy="401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For each table, use a logic gate, two inputs (simple switches will do) and an output (like a light) to find the output (X column) values in each table.</a:t>
            </a:r>
          </a:p>
          <a:p>
            <a:pPr/>
          </a:p>
          <a:p>
            <a:pPr/>
            <a:r>
              <a:t>Draw each working logic diagram next to each table. Use the standard logic gate symbols you drew earlier.</a:t>
            </a:r>
          </a:p>
        </p:txBody>
      </p:sp>
      <p:grpSp>
        <p:nvGrpSpPr>
          <p:cNvPr id="188" name="D16FE1A2-658C-4E00-ADE8-51026918A7FA-L0-001.png"/>
          <p:cNvGrpSpPr/>
          <p:nvPr/>
        </p:nvGrpSpPr>
        <p:grpSpPr>
          <a:xfrm>
            <a:off x="10575329" y="4558887"/>
            <a:ext cx="2318984" cy="2633023"/>
            <a:chOff x="0" y="0"/>
            <a:chExt cx="2318982" cy="2633021"/>
          </a:xfrm>
        </p:grpSpPr>
        <p:pic>
          <p:nvPicPr>
            <p:cNvPr id="187" name="D16FE1A2-658C-4E00-ADE8-51026918A7FA-L0-001.png" descr="D16FE1A2-658C-4E00-ADE8-51026918A7FA-L0-00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621" t="17682" r="74297" b="53945"/>
            <a:stretch>
              <a:fillRect/>
            </a:stretch>
          </p:blipFill>
          <p:spPr>
            <a:xfrm>
              <a:off x="127000" y="88900"/>
              <a:ext cx="2064983" cy="230282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6" name="D16FE1A2-658C-4E00-ADE8-51026918A7FA-L0-001.png" descr="D16FE1A2-658C-4E00-ADE8-51026918A7FA-L0-001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2318983" cy="263302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45E53A79-F118-4E31-AA5B-F163A2E13B1E-L0-001.jpeg" descr="45E53A79-F118-4E31-AA5B-F163A2E13B1E-L0-001.jpeg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-629844" y="-73926"/>
            <a:ext cx="14264488" cy="9901452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Answers"/>
          <p:cNvSpPr txBox="1"/>
          <p:nvPr>
            <p:ph type="title"/>
          </p:nvPr>
        </p:nvSpPr>
        <p:spPr>
          <a:xfrm>
            <a:off x="1270000" y="1479523"/>
            <a:ext cx="10464800" cy="4064001"/>
          </a:xfrm>
          <a:prstGeom prst="rect">
            <a:avLst/>
          </a:prstGeom>
        </p:spPr>
        <p:txBody>
          <a:bodyPr/>
          <a:lstStyle/>
          <a:p>
            <a:pPr/>
            <a:r>
              <a:t>Answers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Logic gates in action"/>
          <p:cNvSpPr txBox="1"/>
          <p:nvPr>
            <p:ph type="title"/>
          </p:nvPr>
        </p:nvSpPr>
        <p:spPr>
          <a:xfrm>
            <a:off x="1270000" y="827564"/>
            <a:ext cx="10464800" cy="1448499"/>
          </a:xfrm>
          <a:prstGeom prst="rect">
            <a:avLst/>
          </a:prstGeom>
        </p:spPr>
        <p:txBody>
          <a:bodyPr/>
          <a:lstStyle/>
          <a:p>
            <a:pPr/>
            <a:r>
              <a:t>Logic gates in action</a:t>
            </a:r>
          </a:p>
        </p:txBody>
      </p:sp>
      <p:sp>
        <p:nvSpPr>
          <p:cNvPr id="194" name="You should end up with these results:"/>
          <p:cNvSpPr txBox="1"/>
          <p:nvPr/>
        </p:nvSpPr>
        <p:spPr>
          <a:xfrm>
            <a:off x="2708147" y="2629076"/>
            <a:ext cx="758850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You should end up with these results:</a:t>
            </a:r>
          </a:p>
        </p:txBody>
      </p:sp>
      <p:pic>
        <p:nvPicPr>
          <p:cNvPr id="195" name="D711D4C6-19A4-48E4-9C33-7649E0EF4F7F-L0-001.png" descr="D711D4C6-19A4-48E4-9C33-7649E0EF4F7F-L0-001.png"/>
          <p:cNvPicPr>
            <a:picLocks noChangeAspect="1"/>
          </p:cNvPicPr>
          <p:nvPr/>
        </p:nvPicPr>
        <p:blipFill>
          <a:blip r:embed="rId2">
            <a:extLst/>
          </a:blip>
          <a:srcRect l="7313" t="17850" r="25478" b="32163"/>
          <a:stretch>
            <a:fillRect/>
          </a:stretch>
        </p:blipFill>
        <p:spPr>
          <a:xfrm>
            <a:off x="2132210" y="3642489"/>
            <a:ext cx="8740228" cy="48754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Logic gates in action"/>
          <p:cNvSpPr txBox="1"/>
          <p:nvPr>
            <p:ph type="title"/>
          </p:nvPr>
        </p:nvSpPr>
        <p:spPr>
          <a:xfrm>
            <a:off x="1270000" y="827564"/>
            <a:ext cx="10464800" cy="1448499"/>
          </a:xfrm>
          <a:prstGeom prst="rect">
            <a:avLst/>
          </a:prstGeom>
        </p:spPr>
        <p:txBody>
          <a:bodyPr/>
          <a:lstStyle/>
          <a:p>
            <a:pPr/>
            <a:r>
              <a:t>Logic gates in action</a:t>
            </a:r>
          </a:p>
        </p:txBody>
      </p:sp>
      <p:sp>
        <p:nvSpPr>
          <p:cNvPr id="198" name="Tables such as these are called TRUTH TABLES."/>
          <p:cNvSpPr txBox="1"/>
          <p:nvPr/>
        </p:nvSpPr>
        <p:spPr>
          <a:xfrm>
            <a:off x="1843785" y="2629076"/>
            <a:ext cx="931722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Tables such as these are called TRUTH TABLES.</a:t>
            </a:r>
          </a:p>
        </p:txBody>
      </p:sp>
      <p:pic>
        <p:nvPicPr>
          <p:cNvPr id="199" name="EB449CEF-667B-4BA8-A123-571C338AC37D-L0-001.png" descr="EB449CEF-667B-4BA8-A123-571C338AC37D-L0-001.png"/>
          <p:cNvPicPr>
            <a:picLocks noChangeAspect="1"/>
          </p:cNvPicPr>
          <p:nvPr/>
        </p:nvPicPr>
        <p:blipFill>
          <a:blip r:embed="rId2">
            <a:extLst/>
          </a:blip>
          <a:srcRect l="7608" t="17850" r="25596" b="33578"/>
          <a:stretch>
            <a:fillRect/>
          </a:stretch>
        </p:blipFill>
        <p:spPr>
          <a:xfrm>
            <a:off x="4113410" y="3573859"/>
            <a:ext cx="4778011" cy="2605773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ruth tables quickly and clearly show the outputs for given inputs for logic gates."/>
          <p:cNvSpPr txBox="1"/>
          <p:nvPr/>
        </p:nvSpPr>
        <p:spPr>
          <a:xfrm>
            <a:off x="1839405" y="6521274"/>
            <a:ext cx="9325989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Truth tables quickly and clearly show the outputs for given inputs for logic gates.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Logic gates in action"/>
          <p:cNvSpPr txBox="1"/>
          <p:nvPr>
            <p:ph type="title"/>
          </p:nvPr>
        </p:nvSpPr>
        <p:spPr>
          <a:xfrm>
            <a:off x="1270000" y="827564"/>
            <a:ext cx="10464800" cy="1448499"/>
          </a:xfrm>
          <a:prstGeom prst="rect">
            <a:avLst/>
          </a:prstGeom>
        </p:spPr>
        <p:txBody>
          <a:bodyPr/>
          <a:lstStyle/>
          <a:p>
            <a:pPr/>
            <a:r>
              <a:t>Logic gates in action</a:t>
            </a:r>
          </a:p>
        </p:txBody>
      </p:sp>
      <p:sp>
        <p:nvSpPr>
          <p:cNvPr id="203" name="Now, create completed truth tables for NOR and NAND gates.…"/>
          <p:cNvSpPr txBox="1"/>
          <p:nvPr/>
        </p:nvSpPr>
        <p:spPr>
          <a:xfrm>
            <a:off x="1737612" y="2311399"/>
            <a:ext cx="9529576" cy="233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52173" indent="-552173">
              <a:buSzPct val="47000"/>
              <a:buBlip>
                <a:blip r:embed="rId2"/>
              </a:buBlip>
            </a:pPr>
            <a:r>
              <a:t>Now, create completed truth tables for NOR and NAND gates.</a:t>
            </a:r>
          </a:p>
          <a:p>
            <a:pPr marL="552173" indent="-552173">
              <a:buSzPct val="47000"/>
              <a:buBlip>
                <a:blip r:embed="rId2"/>
              </a:buBlip>
            </a:pPr>
          </a:p>
          <a:p>
            <a:pPr marL="552173" indent="-552173">
              <a:buSzPct val="47000"/>
              <a:buBlip>
                <a:blip r:embed="rId2"/>
              </a:buBlip>
            </a:pPr>
            <a:r>
              <a:t>Use the same website if you wish.</a:t>
            </a:r>
          </a:p>
        </p:txBody>
      </p:sp>
      <p:pic>
        <p:nvPicPr>
          <p:cNvPr id="204" name="7788CCAF-64C1-4AF8-B696-41AEA355BF99-L0-001.png" descr="7788CCAF-64C1-4AF8-B696-41AEA355BF99-L0-001.png"/>
          <p:cNvPicPr>
            <a:picLocks noChangeAspect="1"/>
          </p:cNvPicPr>
          <p:nvPr/>
        </p:nvPicPr>
        <p:blipFill>
          <a:blip r:embed="rId3">
            <a:extLst/>
          </a:blip>
          <a:srcRect l="14213" t="17850" r="12385" b="0"/>
          <a:stretch>
            <a:fillRect/>
          </a:stretch>
        </p:blipFill>
        <p:spPr>
          <a:xfrm>
            <a:off x="3705423" y="4876800"/>
            <a:ext cx="5593963" cy="46955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45E53A79-F118-4E31-AA5B-F163A2E13B1E-L0-001.jpeg" descr="45E53A79-F118-4E31-AA5B-F163A2E13B1E-L0-001.jpeg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-629844" y="-73926"/>
            <a:ext cx="14264488" cy="9901452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Why???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Why???</a:t>
            </a:r>
          </a:p>
        </p:txBody>
      </p:sp>
      <p:sp>
        <p:nvSpPr>
          <p:cNvPr id="126" name="Double-click to edit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45E53A79-F118-4E31-AA5B-F163A2E13B1E-L0-001.jpeg" descr="45E53A79-F118-4E31-AA5B-F163A2E13B1E-L0-001.jpeg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-629844" y="-73926"/>
            <a:ext cx="14264488" cy="9901452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Answers"/>
          <p:cNvSpPr txBox="1"/>
          <p:nvPr>
            <p:ph type="title"/>
          </p:nvPr>
        </p:nvSpPr>
        <p:spPr>
          <a:xfrm>
            <a:off x="1270000" y="1479523"/>
            <a:ext cx="10464800" cy="4064001"/>
          </a:xfrm>
          <a:prstGeom prst="rect">
            <a:avLst/>
          </a:prstGeom>
        </p:spPr>
        <p:txBody>
          <a:bodyPr/>
          <a:lstStyle/>
          <a:p>
            <a:pPr/>
            <a:r>
              <a:t>Answers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Logic gates in action"/>
          <p:cNvSpPr txBox="1"/>
          <p:nvPr>
            <p:ph type="title"/>
          </p:nvPr>
        </p:nvSpPr>
        <p:spPr>
          <a:xfrm>
            <a:off x="1270000" y="827564"/>
            <a:ext cx="10464800" cy="1448499"/>
          </a:xfrm>
          <a:prstGeom prst="rect">
            <a:avLst/>
          </a:prstGeom>
        </p:spPr>
        <p:txBody>
          <a:bodyPr/>
          <a:lstStyle/>
          <a:p>
            <a:pPr/>
            <a:r>
              <a:t>Logic gates in action</a:t>
            </a:r>
          </a:p>
        </p:txBody>
      </p:sp>
      <p:sp>
        <p:nvSpPr>
          <p:cNvPr id="210" name="Did you get these results?"/>
          <p:cNvSpPr txBox="1"/>
          <p:nvPr/>
        </p:nvSpPr>
        <p:spPr>
          <a:xfrm>
            <a:off x="3887978" y="2629076"/>
            <a:ext cx="522884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Did you get these results?</a:t>
            </a:r>
          </a:p>
        </p:txBody>
      </p:sp>
      <p:pic>
        <p:nvPicPr>
          <p:cNvPr id="211" name="A7B33B87-B78B-4564-A246-EAAC84A79E96-L0-001.png" descr="A7B33B87-B78B-4564-A246-EAAC84A79E96-L0-001.png"/>
          <p:cNvPicPr>
            <a:picLocks noChangeAspect="1"/>
          </p:cNvPicPr>
          <p:nvPr/>
        </p:nvPicPr>
        <p:blipFill>
          <a:blip r:embed="rId2">
            <a:extLst/>
          </a:blip>
          <a:srcRect l="14272" t="17693" r="12267" b="1651"/>
          <a:stretch>
            <a:fillRect/>
          </a:stretch>
        </p:blipFill>
        <p:spPr>
          <a:xfrm>
            <a:off x="3008709" y="3642489"/>
            <a:ext cx="6987554" cy="5753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Logic gates in action"/>
          <p:cNvSpPr txBox="1"/>
          <p:nvPr>
            <p:ph type="title"/>
          </p:nvPr>
        </p:nvSpPr>
        <p:spPr>
          <a:xfrm>
            <a:off x="1270000" y="827564"/>
            <a:ext cx="10464800" cy="1448499"/>
          </a:xfrm>
          <a:prstGeom prst="rect">
            <a:avLst/>
          </a:prstGeom>
        </p:spPr>
        <p:txBody>
          <a:bodyPr/>
          <a:lstStyle/>
          <a:p>
            <a:pPr/>
            <a:r>
              <a:t>Logic gates in action</a:t>
            </a:r>
          </a:p>
        </p:txBody>
      </p:sp>
      <p:sp>
        <p:nvSpPr>
          <p:cNvPr id="214" name="This arrangement of gates is called a half adder. It is used to add up two binary bits."/>
          <p:cNvSpPr txBox="1"/>
          <p:nvPr/>
        </p:nvSpPr>
        <p:spPr>
          <a:xfrm>
            <a:off x="313436" y="2349676"/>
            <a:ext cx="12377929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This arrangement of gates is called a half adder. It is used to add up two binary bits.</a:t>
            </a:r>
          </a:p>
        </p:txBody>
      </p:sp>
      <p:pic>
        <p:nvPicPr>
          <p:cNvPr id="215" name="0E07AEE0-32E0-40E6-B543-B269DD600212-L0-001.png" descr="0E07AEE0-32E0-40E6-B543-B269DD600212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130" y="4235422"/>
            <a:ext cx="6636251" cy="3686439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A &amp; B are inputs…"/>
          <p:cNvSpPr/>
          <p:nvPr/>
        </p:nvSpPr>
        <p:spPr>
          <a:xfrm>
            <a:off x="8361393" y="4789591"/>
            <a:ext cx="3959810" cy="2578101"/>
          </a:xfrm>
          <a:prstGeom prst="rect">
            <a:avLst/>
          </a:prstGeom>
          <a:solidFill>
            <a:schemeClr val="accent1">
              <a:hueOff val="-313507"/>
              <a:satOff val="34334"/>
              <a:lumOff val="-8266"/>
              <a:alpha val="62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>
                <a:solidFill>
                  <a:srgbClr val="FFFFFF"/>
                </a:solidFill>
              </a:defRPr>
            </a:pPr>
            <a:r>
              <a:t>A &amp; B are inputs</a:t>
            </a:r>
          </a:p>
          <a:p>
            <a:pPr>
              <a:defRPr sz="3600">
                <a:solidFill>
                  <a:srgbClr val="FFFFFF"/>
                </a:solidFill>
              </a:defRPr>
            </a:pPr>
          </a:p>
          <a:p>
            <a:pPr>
              <a:defRPr sz="3600">
                <a:solidFill>
                  <a:srgbClr val="FFFFFF"/>
                </a:solidFill>
              </a:defRPr>
            </a:pPr>
            <a:r>
              <a:t>S is the Sum output</a:t>
            </a:r>
          </a:p>
          <a:p>
            <a:pPr>
              <a:defRPr sz="3600">
                <a:solidFill>
                  <a:srgbClr val="FFFFFF"/>
                </a:solidFill>
              </a:defRPr>
            </a:pPr>
          </a:p>
          <a:p>
            <a:pPr>
              <a:defRPr sz="3600">
                <a:solidFill>
                  <a:srgbClr val="FFFFFF"/>
                </a:solidFill>
              </a:defRPr>
            </a:pPr>
            <a:r>
              <a:t>C is the Carry output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Logic gates in action"/>
          <p:cNvSpPr txBox="1"/>
          <p:nvPr>
            <p:ph type="title"/>
          </p:nvPr>
        </p:nvSpPr>
        <p:spPr>
          <a:xfrm>
            <a:off x="1270000" y="827564"/>
            <a:ext cx="10464800" cy="1448499"/>
          </a:xfrm>
          <a:prstGeom prst="rect">
            <a:avLst/>
          </a:prstGeom>
        </p:spPr>
        <p:txBody>
          <a:bodyPr/>
          <a:lstStyle/>
          <a:p>
            <a:pPr/>
            <a:r>
              <a:t>Logic gates in action</a:t>
            </a:r>
          </a:p>
        </p:txBody>
      </p:sp>
      <p:sp>
        <p:nvSpPr>
          <p:cNvPr id="219" name="Create a truth table for the half adder.…"/>
          <p:cNvSpPr txBox="1"/>
          <p:nvPr/>
        </p:nvSpPr>
        <p:spPr>
          <a:xfrm>
            <a:off x="949224" y="2980573"/>
            <a:ext cx="6220501" cy="457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52173" indent="-552173">
              <a:buSzPct val="47000"/>
              <a:buBlip>
                <a:blip r:embed="rId2"/>
              </a:buBlip>
            </a:pPr>
            <a:r>
              <a:t>Create a truth table for the half adder.</a:t>
            </a:r>
          </a:p>
          <a:p>
            <a:pPr/>
          </a:p>
          <a:p>
            <a:pPr marL="552173" indent="-552173">
              <a:buSzPct val="47000"/>
              <a:buBlip>
                <a:blip r:embed="rId2"/>
              </a:buBlip>
            </a:pPr>
            <a:r>
              <a:t>Construct the half adder on the website.</a:t>
            </a:r>
          </a:p>
          <a:p>
            <a:pPr/>
          </a:p>
          <a:p>
            <a:pPr marL="552173" indent="-552173">
              <a:buSzPct val="47000"/>
              <a:buBlip>
                <a:blip r:embed="rId2"/>
              </a:buBlip>
            </a:pPr>
            <a:r>
              <a:t>Complete the truth table output columns S &amp; C</a:t>
            </a:r>
          </a:p>
        </p:txBody>
      </p:sp>
      <p:pic>
        <p:nvPicPr>
          <p:cNvPr id="220" name="CBB46A04-438B-4A36-842C-6224FD957B37-L0-001.png" descr="CBB46A04-438B-4A36-842C-6224FD957B37-L0-001.png"/>
          <p:cNvPicPr>
            <a:picLocks noChangeAspect="1"/>
          </p:cNvPicPr>
          <p:nvPr/>
        </p:nvPicPr>
        <p:blipFill>
          <a:blip r:embed="rId3">
            <a:extLst/>
          </a:blip>
          <a:srcRect l="12621" t="12818" r="47183" b="9200"/>
          <a:stretch>
            <a:fillRect/>
          </a:stretch>
        </p:blipFill>
        <p:spPr>
          <a:xfrm>
            <a:off x="7772528" y="2523373"/>
            <a:ext cx="3825870" cy="5566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45E53A79-F118-4E31-AA5B-F163A2E13B1E-L0-001.jpeg" descr="45E53A79-F118-4E31-AA5B-F163A2E13B1E-L0-001.jpeg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-629844" y="-73926"/>
            <a:ext cx="14264488" cy="9901452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Answers"/>
          <p:cNvSpPr txBox="1"/>
          <p:nvPr>
            <p:ph type="title"/>
          </p:nvPr>
        </p:nvSpPr>
        <p:spPr>
          <a:xfrm>
            <a:off x="1270000" y="1479523"/>
            <a:ext cx="10464800" cy="4064001"/>
          </a:xfrm>
          <a:prstGeom prst="rect">
            <a:avLst/>
          </a:prstGeom>
        </p:spPr>
        <p:txBody>
          <a:bodyPr/>
          <a:lstStyle/>
          <a:p>
            <a:pPr/>
            <a:r>
              <a:t>Answers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Logic gates in action"/>
          <p:cNvSpPr txBox="1"/>
          <p:nvPr>
            <p:ph type="title"/>
          </p:nvPr>
        </p:nvSpPr>
        <p:spPr>
          <a:xfrm>
            <a:off x="1270000" y="827564"/>
            <a:ext cx="10464800" cy="1448499"/>
          </a:xfrm>
          <a:prstGeom prst="rect">
            <a:avLst/>
          </a:prstGeom>
        </p:spPr>
        <p:txBody>
          <a:bodyPr/>
          <a:lstStyle/>
          <a:p>
            <a:pPr/>
            <a:r>
              <a:t>Logic gates in action</a:t>
            </a:r>
          </a:p>
        </p:txBody>
      </p:sp>
      <p:sp>
        <p:nvSpPr>
          <p:cNvPr id="226" name="Logic diagram using the neuroproductions.be website:"/>
          <p:cNvSpPr txBox="1"/>
          <p:nvPr/>
        </p:nvSpPr>
        <p:spPr>
          <a:xfrm>
            <a:off x="1063243" y="2333212"/>
            <a:ext cx="1087831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Logic diagram using the </a:t>
            </a:r>
            <a:r>
              <a:rPr u="sng">
                <a:hlinkClick r:id="rId2" invalidUrl="" action="" tgtFrame="" tooltip="" history="1" highlightClick="0" endSnd="0"/>
              </a:rPr>
              <a:t>neuroproductions.be</a:t>
            </a:r>
            <a:r>
              <a:t> website:</a:t>
            </a:r>
          </a:p>
        </p:txBody>
      </p:sp>
      <p:pic>
        <p:nvPicPr>
          <p:cNvPr id="227" name="ABFCB5DE-ACF7-44EF-A663-652F999F7E8C-L0-001.png" descr="ABFCB5DE-ACF7-44EF-A663-652F999F7E8C-L0-001.png"/>
          <p:cNvPicPr>
            <a:picLocks noChangeAspect="1"/>
          </p:cNvPicPr>
          <p:nvPr/>
        </p:nvPicPr>
        <p:blipFill>
          <a:blip r:embed="rId3">
            <a:extLst/>
          </a:blip>
          <a:srcRect l="28389" t="20710" r="33353" b="41032"/>
          <a:stretch>
            <a:fillRect/>
          </a:stretch>
        </p:blipFill>
        <p:spPr>
          <a:xfrm>
            <a:off x="1270000" y="3313575"/>
            <a:ext cx="10479372" cy="55849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Logic gates in action"/>
          <p:cNvSpPr txBox="1"/>
          <p:nvPr>
            <p:ph type="title"/>
          </p:nvPr>
        </p:nvSpPr>
        <p:spPr>
          <a:xfrm>
            <a:off x="1270000" y="827564"/>
            <a:ext cx="10464800" cy="1448499"/>
          </a:xfrm>
          <a:prstGeom prst="rect">
            <a:avLst/>
          </a:prstGeom>
        </p:spPr>
        <p:txBody>
          <a:bodyPr/>
          <a:lstStyle/>
          <a:p>
            <a:pPr/>
            <a:r>
              <a:t>Logic gates in action</a:t>
            </a:r>
          </a:p>
        </p:txBody>
      </p:sp>
      <p:sp>
        <p:nvSpPr>
          <p:cNvPr id="230" name="Half adder truth table completed:"/>
          <p:cNvSpPr txBox="1"/>
          <p:nvPr/>
        </p:nvSpPr>
        <p:spPr>
          <a:xfrm>
            <a:off x="3064509" y="2333212"/>
            <a:ext cx="687578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Half adder truth table completed:</a:t>
            </a:r>
          </a:p>
        </p:txBody>
      </p:sp>
      <p:pic>
        <p:nvPicPr>
          <p:cNvPr id="231" name="28648D80-3DC5-4630-B7DD-7D86F6FCEF4E-L0-001.png" descr="28648D80-3DC5-4630-B7DD-7D86F6FCEF4E-L0-001.png"/>
          <p:cNvPicPr>
            <a:picLocks noChangeAspect="1"/>
          </p:cNvPicPr>
          <p:nvPr/>
        </p:nvPicPr>
        <p:blipFill>
          <a:blip r:embed="rId2">
            <a:extLst/>
          </a:blip>
          <a:srcRect l="11206" t="8257" r="45826" b="8257"/>
          <a:stretch>
            <a:fillRect/>
          </a:stretch>
        </p:blipFill>
        <p:spPr>
          <a:xfrm>
            <a:off x="2777331" y="3050762"/>
            <a:ext cx="3724957" cy="5428214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Notice that the S output is standard XOR output but we also have an AND gate taking care of the carry when the result of A + B is too large for one bit to hold."/>
          <p:cNvSpPr/>
          <p:nvPr/>
        </p:nvSpPr>
        <p:spPr>
          <a:xfrm>
            <a:off x="6701180" y="3920712"/>
            <a:ext cx="5455171" cy="3073401"/>
          </a:xfrm>
          <a:prstGeom prst="rect">
            <a:avLst/>
          </a:prstGeom>
          <a:solidFill>
            <a:schemeClr val="accent1">
              <a:hueOff val="-313507"/>
              <a:satOff val="34334"/>
              <a:lumOff val="-8266"/>
              <a:alpha val="62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pPr/>
            <a:r>
              <a:t>Notice that the S output is standard XOR output but we also have an AND gate taking care of the carry when the result of A + B is too large for one bit to hold.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Logic gates in action"/>
          <p:cNvSpPr txBox="1"/>
          <p:nvPr>
            <p:ph type="title"/>
          </p:nvPr>
        </p:nvSpPr>
        <p:spPr>
          <a:xfrm>
            <a:off x="1270000" y="827564"/>
            <a:ext cx="10464800" cy="1448499"/>
          </a:xfrm>
          <a:prstGeom prst="rect">
            <a:avLst/>
          </a:prstGeom>
        </p:spPr>
        <p:txBody>
          <a:bodyPr/>
          <a:lstStyle/>
          <a:p>
            <a:pPr/>
            <a:r>
              <a:t>Logic gates in action</a:t>
            </a:r>
          </a:p>
        </p:txBody>
      </p:sp>
      <p:sp>
        <p:nvSpPr>
          <p:cNvPr id="235" name="Two half adders together make a full adder."/>
          <p:cNvSpPr txBox="1"/>
          <p:nvPr/>
        </p:nvSpPr>
        <p:spPr>
          <a:xfrm>
            <a:off x="2087625" y="2333212"/>
            <a:ext cx="882954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Two half adders together make a full adder.</a:t>
            </a:r>
          </a:p>
        </p:txBody>
      </p:sp>
      <p:pic>
        <p:nvPicPr>
          <p:cNvPr id="236" name="97A640CC-8909-48A7-9B03-175C6DD90590-L0-001.gif" descr="97A640CC-8909-48A7-9B03-175C6DD90590-L0-001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3027" y="3295650"/>
            <a:ext cx="9909908" cy="3796257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Put a few full adders together and you have a complete binary adding system."/>
          <p:cNvSpPr txBox="1"/>
          <p:nvPr/>
        </p:nvSpPr>
        <p:spPr>
          <a:xfrm>
            <a:off x="2188093" y="7703402"/>
            <a:ext cx="8628614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Put a few full adders together and you have a complete binary adding system.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Logic gates in action"/>
          <p:cNvSpPr txBox="1"/>
          <p:nvPr>
            <p:ph type="title"/>
          </p:nvPr>
        </p:nvSpPr>
        <p:spPr>
          <a:xfrm>
            <a:off x="1270000" y="827564"/>
            <a:ext cx="10464800" cy="1448499"/>
          </a:xfrm>
          <a:prstGeom prst="rect">
            <a:avLst/>
          </a:prstGeom>
        </p:spPr>
        <p:txBody>
          <a:bodyPr/>
          <a:lstStyle/>
          <a:p>
            <a:pPr/>
            <a:r>
              <a:t>Logic gates in action</a:t>
            </a:r>
          </a:p>
        </p:txBody>
      </p:sp>
      <p:sp>
        <p:nvSpPr>
          <p:cNvPr id="240" name="4 bit system using four full adders.…"/>
          <p:cNvSpPr txBox="1"/>
          <p:nvPr/>
        </p:nvSpPr>
        <p:spPr>
          <a:xfrm>
            <a:off x="6502400" y="3012662"/>
            <a:ext cx="3856350" cy="401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4 bit system using four full adders.</a:t>
            </a:r>
          </a:p>
          <a:p>
            <a:pPr/>
          </a:p>
          <a:p>
            <a:pPr/>
            <a:r>
              <a:t>Notice that the carry bit (Cout) cascades to the next full adder.</a:t>
            </a:r>
          </a:p>
        </p:txBody>
      </p:sp>
      <p:pic>
        <p:nvPicPr>
          <p:cNvPr id="241" name="ADB1A68E-BDB8-4BF0-A50C-F13A3A8C1414-L0-001.png" descr="ADB1A68E-BDB8-4BF0-A50C-F13A3A8C1414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7898" y="2276062"/>
            <a:ext cx="4113332" cy="71983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45E53A79-F118-4E31-AA5B-F163A2E13B1E-L0-001.jpeg" descr="45E53A79-F118-4E31-AA5B-F163A2E13B1E-L0-001.jpeg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-629844" y="-73926"/>
            <a:ext cx="14264488" cy="9901452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Logic gates summa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9500"/>
            </a:lvl1pPr>
          </a:lstStyle>
          <a:p>
            <a:pPr/>
            <a:r>
              <a:t>Logic gates summary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Why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Why?</a:t>
            </a:r>
          </a:p>
        </p:txBody>
      </p:sp>
      <p:sp>
        <p:nvSpPr>
          <p:cNvPr id="129" name="Logic gates are the fundamental bedrock of computing."/>
          <p:cNvSpPr txBox="1"/>
          <p:nvPr/>
        </p:nvSpPr>
        <p:spPr>
          <a:xfrm>
            <a:off x="1001987" y="2749550"/>
            <a:ext cx="1129233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Logic gates are the fundamental bedrock of computing.</a:t>
            </a:r>
          </a:p>
        </p:txBody>
      </p:sp>
      <p:sp>
        <p:nvSpPr>
          <p:cNvPr id="130" name="A large part of a CPU is made from millions of logic gates."/>
          <p:cNvSpPr txBox="1"/>
          <p:nvPr/>
        </p:nvSpPr>
        <p:spPr>
          <a:xfrm>
            <a:off x="787103" y="3923095"/>
            <a:ext cx="117221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 large part of a CPU is made from millions of logic gates.</a:t>
            </a:r>
          </a:p>
        </p:txBody>
      </p:sp>
      <p:sp>
        <p:nvSpPr>
          <p:cNvPr id="131" name="All binary calculations can be performed using logic gates."/>
          <p:cNvSpPr txBox="1"/>
          <p:nvPr/>
        </p:nvSpPr>
        <p:spPr>
          <a:xfrm>
            <a:off x="681438" y="5096640"/>
            <a:ext cx="1193342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All binary calculations can be performed using logic gates.</a:t>
            </a:r>
          </a:p>
        </p:txBody>
      </p:sp>
      <p:sp>
        <p:nvSpPr>
          <p:cNvPr id="132" name="It's in the syllabus and it will appear in the exam!"/>
          <p:cNvSpPr txBox="1"/>
          <p:nvPr/>
        </p:nvSpPr>
        <p:spPr>
          <a:xfrm>
            <a:off x="1479550" y="6270184"/>
            <a:ext cx="1004570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It's in the syllabus and it will appear in the exam!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6" grpId="4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6" fill="hold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fill="hold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fill="hold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3" fill="hold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" fill="hold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7" fill="hold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42" decel="50000" fill="hold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 decel="50000" fill="hold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42" decel="50000" fill="hold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 decel="50000" fill="hold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42" decel="50000" fill="hold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 decel="50000" fill="hold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42" decel="50000" fill="hold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" grpId="1"/>
      <p:bldP build="whole" bldLvl="1" animBg="1" rev="0" advAuto="0" spid="132" grpId="4"/>
      <p:bldP build="whole" bldLvl="1" animBg="1" rev="0" advAuto="0" spid="130" grpId="2"/>
      <p:bldP build="whole" bldLvl="1" animBg="1" rev="0" advAuto="0" spid="131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Logic gates summary"/>
          <p:cNvSpPr txBox="1"/>
          <p:nvPr>
            <p:ph type="title"/>
          </p:nvPr>
        </p:nvSpPr>
        <p:spPr>
          <a:xfrm>
            <a:off x="1270000" y="827564"/>
            <a:ext cx="10464800" cy="1448499"/>
          </a:xfrm>
          <a:prstGeom prst="rect">
            <a:avLst/>
          </a:prstGeom>
        </p:spPr>
        <p:txBody>
          <a:bodyPr/>
          <a:lstStyle/>
          <a:p>
            <a:pPr/>
            <a:r>
              <a:t>Logic gates summary</a:t>
            </a:r>
          </a:p>
        </p:txBody>
      </p:sp>
      <p:sp>
        <p:nvSpPr>
          <p:cNvPr id="247" name="Logic gates are used by CPUs for performing calculations and logical operations…"/>
          <p:cNvSpPr txBox="1"/>
          <p:nvPr/>
        </p:nvSpPr>
        <p:spPr>
          <a:xfrm>
            <a:off x="-1" y="3279835"/>
            <a:ext cx="12733458" cy="574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69347" indent="-469347" algn="l">
              <a:buSzPct val="47000"/>
              <a:buBlip>
                <a:blip r:embed="rId2"/>
              </a:buBlip>
              <a:defRPr sz="3400"/>
            </a:pPr>
            <a:r>
              <a:t>Logic gates are used by CPUs for performing calculations and logical operations </a:t>
            </a:r>
          </a:p>
          <a:p>
            <a:pPr>
              <a:defRPr sz="3400"/>
            </a:pPr>
          </a:p>
          <a:p>
            <a:pPr marL="469347" indent="-469347" algn="l">
              <a:buSzPct val="47000"/>
              <a:buBlip>
                <a:blip r:embed="rId2"/>
              </a:buBlip>
              <a:defRPr sz="3400"/>
            </a:pPr>
            <a:r>
              <a:t>They accept binary inputs and produce binary outputs</a:t>
            </a:r>
          </a:p>
          <a:p>
            <a:pPr algn="l">
              <a:defRPr sz="3400"/>
            </a:pPr>
          </a:p>
          <a:p>
            <a:pPr marL="469347" indent="-469347" algn="l">
              <a:buSzPct val="47000"/>
              <a:buBlip>
                <a:blip r:embed="rId2"/>
              </a:buBlip>
              <a:defRPr sz="3400"/>
            </a:pPr>
            <a:r>
              <a:t>They can be represented using symbols rather than complicated electronic diagrams</a:t>
            </a:r>
          </a:p>
          <a:p>
            <a:pPr algn="l">
              <a:defRPr sz="3400"/>
            </a:pPr>
          </a:p>
          <a:p>
            <a:pPr marL="469347" indent="-469347" algn="l">
              <a:buSzPct val="47000"/>
              <a:buBlip>
                <a:blip r:embed="rId2"/>
              </a:buBlip>
              <a:defRPr sz="3400"/>
            </a:pPr>
            <a:r>
              <a:t>They produce truth tables that are a clear representation of the function of the logic gate</a:t>
            </a:r>
          </a:p>
          <a:p>
            <a:pPr algn="l">
              <a:defRPr sz="3400"/>
            </a:pPr>
          </a:p>
          <a:p>
            <a:pPr marL="469347" indent="-469347" algn="l">
              <a:buSzPct val="47000"/>
              <a:buBlip>
                <a:blip r:embed="rId2"/>
              </a:buBlip>
              <a:defRPr sz="3400"/>
            </a:pPr>
            <a:r>
              <a:t>They can be arranged to create complex but logical processing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45E53A79-F118-4E31-AA5B-F163A2E13B1E-L0-001.jpeg" descr="45E53A79-F118-4E31-AA5B-F163A2E13B1E-L0-001.jpeg"/>
          <p:cNvPicPr>
            <a:picLocks noChangeAspect="1"/>
          </p:cNvPicPr>
          <p:nvPr/>
        </p:nvPicPr>
        <p:blipFill>
          <a:blip r:embed="rId2">
            <a:alphaModFix amt="14000"/>
            <a:extLst/>
          </a:blip>
          <a:stretch>
            <a:fillRect/>
          </a:stretch>
        </p:blipFill>
        <p:spPr>
          <a:xfrm>
            <a:off x="-629844" y="-73926"/>
            <a:ext cx="14264488" cy="9901452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What are they?"/>
          <p:cNvSpPr txBox="1"/>
          <p:nvPr>
            <p:ph type="title"/>
          </p:nvPr>
        </p:nvSpPr>
        <p:spPr>
          <a:xfrm>
            <a:off x="1270000" y="2637822"/>
            <a:ext cx="10464800" cy="2438401"/>
          </a:xfrm>
          <a:prstGeom prst="rect">
            <a:avLst/>
          </a:prstGeom>
        </p:spPr>
        <p:txBody>
          <a:bodyPr/>
          <a:lstStyle/>
          <a:p>
            <a:pPr/>
            <a:r>
              <a:t>What are they?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What are they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are they?</a:t>
            </a:r>
          </a:p>
        </p:txBody>
      </p:sp>
      <p:sp>
        <p:nvSpPr>
          <p:cNvPr id="138" name="Logic gates are created from simple electronic components."/>
          <p:cNvSpPr txBox="1"/>
          <p:nvPr/>
        </p:nvSpPr>
        <p:spPr>
          <a:xfrm>
            <a:off x="434593" y="2362200"/>
            <a:ext cx="1213561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Logic gates are created from simple electronic components.</a:t>
            </a:r>
          </a:p>
        </p:txBody>
      </p:sp>
      <p:pic>
        <p:nvPicPr>
          <p:cNvPr id="139" name="B302F88F-ED60-4627-9753-AD3C0E0A9E14-L0-001.gif" descr="B302F88F-ED60-4627-9753-AD3C0E0A9E14-L0-001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0859" y="3619500"/>
            <a:ext cx="9743082" cy="5511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What are they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are they?</a:t>
            </a:r>
          </a:p>
        </p:txBody>
      </p:sp>
      <p:pic>
        <p:nvPicPr>
          <p:cNvPr id="142" name="C9E06E04-1F7D-494D-A378-465A10C961F4-L0-001.gif" descr="C9E06E04-1F7D-494D-A378-465A10C961F4-L0-001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1827" y="3354415"/>
            <a:ext cx="9321146" cy="5831946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They take binary input and produce a binary output."/>
          <p:cNvSpPr txBox="1"/>
          <p:nvPr/>
        </p:nvSpPr>
        <p:spPr>
          <a:xfrm>
            <a:off x="1114298" y="2362200"/>
            <a:ext cx="10776205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They take binary input and produce a binary output.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What are they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are they?</a:t>
            </a:r>
          </a:p>
        </p:txBody>
      </p:sp>
      <p:sp>
        <p:nvSpPr>
          <p:cNvPr id="146" name="By &quot;binary&quot; we mean high voltage and low voltage."/>
          <p:cNvSpPr txBox="1"/>
          <p:nvPr/>
        </p:nvSpPr>
        <p:spPr>
          <a:xfrm>
            <a:off x="1420622" y="2749550"/>
            <a:ext cx="1037539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By "binary" we mean high voltage and low voltage.</a:t>
            </a:r>
          </a:p>
        </p:txBody>
      </p:sp>
      <p:sp>
        <p:nvSpPr>
          <p:cNvPr id="147" name="But it is more convenient for humans to represent these voltages as binary 1 and 0."/>
          <p:cNvSpPr txBox="1"/>
          <p:nvPr/>
        </p:nvSpPr>
        <p:spPr>
          <a:xfrm>
            <a:off x="682752" y="3937000"/>
            <a:ext cx="11639297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But it is more convenient for humans to represent these voltages as binary 1 and 0. </a:t>
            </a:r>
          </a:p>
        </p:txBody>
      </p:sp>
      <p:pic>
        <p:nvPicPr>
          <p:cNvPr id="148" name="8CC69AD2-EB6E-4814-A106-EAC9A34CC84A-L0-001.jpeg" descr="8CC69AD2-EB6E-4814-A106-EAC9A34CC84A-L0-001.jpeg"/>
          <p:cNvPicPr>
            <a:picLocks noChangeAspect="1"/>
          </p:cNvPicPr>
          <p:nvPr/>
        </p:nvPicPr>
        <p:blipFill>
          <a:blip r:embed="rId2">
            <a:extLst/>
          </a:blip>
          <a:srcRect l="5445" t="29622" r="41617" b="14744"/>
          <a:stretch>
            <a:fillRect/>
          </a:stretch>
        </p:blipFill>
        <p:spPr>
          <a:xfrm>
            <a:off x="4319190" y="5626100"/>
            <a:ext cx="4366502" cy="3441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6" grpId="1"/>
      <p:bldP build="whole" bldLvl="1" animBg="1" rev="0" advAuto="0" spid="148" grpId="3"/>
      <p:bldP build="whole" bldLvl="1" animBg="1" rev="0" advAuto="0" spid="147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What are they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are they?</a:t>
            </a:r>
          </a:p>
        </p:txBody>
      </p:sp>
      <p:sp>
        <p:nvSpPr>
          <p:cNvPr id="151" name="Logic gates can be arranged in specific ways to perform certain calculations."/>
          <p:cNvSpPr txBox="1"/>
          <p:nvPr/>
        </p:nvSpPr>
        <p:spPr>
          <a:xfrm>
            <a:off x="-21844" y="2470150"/>
            <a:ext cx="13048489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Logic gates can be arranged in specific ways to perform certain calculations.</a:t>
            </a:r>
          </a:p>
        </p:txBody>
      </p:sp>
      <p:pic>
        <p:nvPicPr>
          <p:cNvPr id="152" name="0E07AEE0-32E0-40E6-B543-B269DD600212-L0-001.png" descr="0E07AEE0-32E0-40E6-B543-B269DD600212-L0-0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1469" y="5626100"/>
            <a:ext cx="6901862" cy="3833985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For example, this arrangement of two logic gates adds two binary bits together:"/>
          <p:cNvSpPr txBox="1"/>
          <p:nvPr/>
        </p:nvSpPr>
        <p:spPr>
          <a:xfrm>
            <a:off x="1815806" y="4105275"/>
            <a:ext cx="9373188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For example, this arrangement of two logic gates adds two binary bits together: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2" grpId="3"/>
      <p:bldP build="whole" bldLvl="1" animBg="1" rev="0" advAuto="0" spid="153" grpId="2"/>
      <p:bldP build="whole" bldLvl="1" animBg="1" rev="0" advAuto="0" spid="15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What are they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are they?</a:t>
            </a:r>
          </a:p>
        </p:txBody>
      </p:sp>
      <p:sp>
        <p:nvSpPr>
          <p:cNvPr id="156" name="By combining lots (millions) of logic gates all of the low level instructions a CPU needs can be catered for."/>
          <p:cNvSpPr txBox="1"/>
          <p:nvPr/>
        </p:nvSpPr>
        <p:spPr>
          <a:xfrm>
            <a:off x="309880" y="3543300"/>
            <a:ext cx="12385041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By combining lots (millions) of logic gates all of the low level instructions a CPU needs can be catered for.</a:t>
            </a:r>
          </a:p>
        </p:txBody>
      </p:sp>
      <p:pic>
        <p:nvPicPr>
          <p:cNvPr id="157" name="7366EE5D-97FB-473A-8A0C-631EEA356F4B-L0-001.jpeg" descr="7366EE5D-97FB-473A-8A0C-631EEA356F4B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55983" y="5014995"/>
            <a:ext cx="6292834" cy="4610319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On modern CPUs, logic gates are created using transistors."/>
          <p:cNvSpPr txBox="1"/>
          <p:nvPr/>
        </p:nvSpPr>
        <p:spPr>
          <a:xfrm>
            <a:off x="554736" y="2362200"/>
            <a:ext cx="1200353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On modern CPUs, logic gates are created using transistors.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  <p:bldP build="whole" bldLvl="1" animBg="1" rev="0" advAuto="0" spid="158" grpId="2"/>
      <p:bldP build="whole" bldLvl="1" animBg="1" rev="0" advAuto="0" spid="156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GraphPaper">
  <a:themeElements>
    <a:clrScheme name="GraphPaper">
      <a:dk1>
        <a:srgbClr val="008585"/>
      </a:dk1>
      <a:lt1>
        <a:srgbClr val="858585"/>
      </a:lt1>
      <a:dk2>
        <a:srgbClr val="5A554C"/>
      </a:dk2>
      <a:lt2>
        <a:srgbClr val="D8D7D7"/>
      </a:lt2>
      <a:accent1>
        <a:srgbClr val="3E93D7"/>
      </a:accent1>
      <a:accent2>
        <a:srgbClr val="67AB3C"/>
      </a:accent2>
      <a:accent3>
        <a:srgbClr val="D5A530"/>
      </a:accent3>
      <a:accent4>
        <a:srgbClr val="E17B2E"/>
      </a:accent4>
      <a:accent5>
        <a:srgbClr val="CC487C"/>
      </a:accent5>
      <a:accent6>
        <a:srgbClr val="4D45AC"/>
      </a:accent6>
      <a:hlink>
        <a:srgbClr val="0000FF"/>
      </a:hlink>
      <a:folHlink>
        <a:srgbClr val="FF00FF"/>
      </a:folHlink>
    </a:clrScheme>
    <a:fontScheme name="GraphPaper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Graph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313507"/>
            <a:satOff val="34334"/>
            <a:lumOff val="-8266"/>
            <a:alpha val="62000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5B1D4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858585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phPaper">
  <a:themeElements>
    <a:clrScheme name="GraphPaper">
      <a:dk1>
        <a:srgbClr val="000000"/>
      </a:dk1>
      <a:lt1>
        <a:srgbClr val="FFFFFF"/>
      </a:lt1>
      <a:dk2>
        <a:srgbClr val="5A554C"/>
      </a:dk2>
      <a:lt2>
        <a:srgbClr val="D8D7D7"/>
      </a:lt2>
      <a:accent1>
        <a:srgbClr val="3E93D7"/>
      </a:accent1>
      <a:accent2>
        <a:srgbClr val="67AB3C"/>
      </a:accent2>
      <a:accent3>
        <a:srgbClr val="D5A530"/>
      </a:accent3>
      <a:accent4>
        <a:srgbClr val="E17B2E"/>
      </a:accent4>
      <a:accent5>
        <a:srgbClr val="CC487C"/>
      </a:accent5>
      <a:accent6>
        <a:srgbClr val="4D45AC"/>
      </a:accent6>
      <a:hlink>
        <a:srgbClr val="0000FF"/>
      </a:hlink>
      <a:folHlink>
        <a:srgbClr val="FF00FF"/>
      </a:folHlink>
    </a:clrScheme>
    <a:fontScheme name="GraphPaper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GraphPap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313507"/>
            <a:satOff val="34334"/>
            <a:lumOff val="-8266"/>
            <a:alpha val="62000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5B1D4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858585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