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hyperlink" Target="http://www.funnypolynomial.com/misc/creative/periodicASCII.pdf" TargetMode="Externa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467" y="-1"/>
            <a:ext cx="1733973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Binar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121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94" name="Table 1"/>
          <p:cNvGraphicFramePr/>
          <p:nvPr/>
        </p:nvGraphicFramePr>
        <p:xfrm>
          <a:off x="1270000" y="2540000"/>
          <a:ext cx="10464800" cy="7213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32400"/>
                <a:gridCol w="5232400"/>
              </a:tblGrid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O111111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OOOOOOOO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192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11OOOOOO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OOOOO11O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89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O1O11OO1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199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11OOO111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200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11OO1OOO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42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OO1O1O1O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5" name="Answers:"/>
          <p:cNvSpPr txBox="1"/>
          <p:nvPr/>
        </p:nvSpPr>
        <p:spPr>
          <a:xfrm>
            <a:off x="5505246" y="1765300"/>
            <a:ext cx="1994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Answers: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199" name="Can you answer these questions in binary?"/>
          <p:cNvSpPr txBox="1"/>
          <p:nvPr/>
        </p:nvSpPr>
        <p:spPr>
          <a:xfrm>
            <a:off x="2057958" y="1842347"/>
            <a:ext cx="888888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Can you answer these questions in binary?</a:t>
            </a:r>
          </a:p>
        </p:txBody>
      </p:sp>
      <p:graphicFrame>
        <p:nvGraphicFramePr>
          <p:cNvPr id="200" name="Table 1"/>
          <p:cNvGraphicFramePr/>
          <p:nvPr/>
        </p:nvGraphicFramePr>
        <p:xfrm>
          <a:off x="1376596" y="2490047"/>
          <a:ext cx="10342976" cy="7213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10342975"/>
              </a:tblGrid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What is your age in binary?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What is your shoe size in binary?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What is your height in centimetres in binary?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What day of the month were you born in binary?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04" name="Can you decode these factoids from binary into decimal?"/>
          <p:cNvSpPr txBox="1"/>
          <p:nvPr/>
        </p:nvSpPr>
        <p:spPr>
          <a:xfrm>
            <a:off x="601091" y="1842347"/>
            <a:ext cx="1180261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Can you decode these factoids from binary into decimal?</a:t>
            </a:r>
          </a:p>
        </p:txBody>
      </p:sp>
      <p:graphicFrame>
        <p:nvGraphicFramePr>
          <p:cNvPr id="205" name="Table 1"/>
          <p:cNvGraphicFramePr/>
          <p:nvPr/>
        </p:nvGraphicFramePr>
        <p:xfrm>
          <a:off x="1376596" y="2490047"/>
          <a:ext cx="10342976" cy="7213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8849075"/>
                <a:gridCol w="1493900"/>
              </a:tblGrid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 man named Michael Lotito ate 00010010 bicycles in his life.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There are 00000101 babies born every second.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 word ‘hundred’ derives from ‘hundra’ in Old Norse, which originally meant 01111000.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Dr Seuss' book, Green Eggs and Ham, contains only 00110010 different words.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09" name="Answers:"/>
          <p:cNvSpPr txBox="1"/>
          <p:nvPr/>
        </p:nvSpPr>
        <p:spPr>
          <a:xfrm>
            <a:off x="5505246" y="1842347"/>
            <a:ext cx="1994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Answers:</a:t>
            </a:r>
          </a:p>
        </p:txBody>
      </p:sp>
      <p:graphicFrame>
        <p:nvGraphicFramePr>
          <p:cNvPr id="210" name="Table 1"/>
          <p:cNvGraphicFramePr/>
          <p:nvPr/>
        </p:nvGraphicFramePr>
        <p:xfrm>
          <a:off x="1376596" y="2490047"/>
          <a:ext cx="10342976" cy="72136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8849075"/>
                <a:gridCol w="1493900"/>
              </a:tblGrid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 man named Michael Lotito ate 00010010 bicycles in his life.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There are 00000101 babies born every second.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 word ‘hundred’ derives from ‘hundra’ in Old Norse, which originally meant 01111000.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Dr Seuss' book, Green Eggs and Ham, contains only 00110010 different words.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50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14" name="When we type on the keyboard, each character (letter, number and symbol) gets converted into an ASCII code. This is then converted to binary by the computer.…"/>
          <p:cNvSpPr txBox="1"/>
          <p:nvPr/>
        </p:nvSpPr>
        <p:spPr>
          <a:xfrm>
            <a:off x="-19000" y="3938115"/>
            <a:ext cx="13023800" cy="283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When we type on the keyboard, each character (letter, number and symbol) gets converted into an ASCII code. This is then converted to binary by the computer. </a:t>
            </a:r>
          </a:p>
          <a:p>
            <a:pPr/>
          </a:p>
          <a:p>
            <a:pPr/>
            <a:r>
              <a:t>This means we can easily encode our name using binary!</a:t>
            </a:r>
          </a:p>
        </p:txBody>
      </p:sp>
      <p:sp>
        <p:nvSpPr>
          <p:cNvPr id="215" name="ASCII…"/>
          <p:cNvSpPr txBox="1"/>
          <p:nvPr/>
        </p:nvSpPr>
        <p:spPr>
          <a:xfrm>
            <a:off x="849909" y="2368550"/>
            <a:ext cx="1128598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ASCII</a:t>
            </a:r>
          </a:p>
          <a:p>
            <a:pPr/>
            <a:r>
              <a:t>(American Standard Code for Information Interchange)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D35852F5-2EAB-4B3D-A937-4D0AC73D5637-L0-001.png" descr="D35852F5-2EAB-4B3D-A937-4D0AC73D5637-L0-001.png"/>
          <p:cNvPicPr>
            <a:picLocks noChangeAspect="1"/>
          </p:cNvPicPr>
          <p:nvPr/>
        </p:nvPicPr>
        <p:blipFill>
          <a:blip r:embed="rId3">
            <a:extLst/>
          </a:blip>
          <a:srcRect l="4098" t="11943" r="2868" b="11943"/>
          <a:stretch>
            <a:fillRect/>
          </a:stretch>
        </p:blipFill>
        <p:spPr>
          <a:xfrm>
            <a:off x="453032" y="1644650"/>
            <a:ext cx="12098729" cy="74237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20" name="From: http://www.funnypolynomial.com/misc/creative/periodicASCII.pdf"/>
          <p:cNvSpPr txBox="1"/>
          <p:nvPr/>
        </p:nvSpPr>
        <p:spPr>
          <a:xfrm>
            <a:off x="-1" y="9151881"/>
            <a:ext cx="12876910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t>From: </a:t>
            </a:r>
            <a:r>
              <a:rPr u="sng">
                <a:hlinkClick r:id="rId4" invalidUrl="" action="" tgtFrame="" tooltip="" history="1" highlightClick="0" endSnd="0"/>
              </a:rPr>
              <a:t>http://www.funnypolynomial.com/misc/creative/periodicASCII.pdf</a:t>
            </a:r>
          </a:p>
        </p:txBody>
      </p:sp>
      <p:sp>
        <p:nvSpPr>
          <p:cNvPr id="221" name="Using the ASCII table, can you convert your name into binary?"/>
          <p:cNvSpPr txBox="1"/>
          <p:nvPr/>
        </p:nvSpPr>
        <p:spPr>
          <a:xfrm>
            <a:off x="3325400" y="1644649"/>
            <a:ext cx="5645894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Using the ASCII table, can you convert your name into binary?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25" name="Extension: create a secret binary code and send it to a partner to decode."/>
          <p:cNvSpPr txBox="1"/>
          <p:nvPr/>
        </p:nvSpPr>
        <p:spPr>
          <a:xfrm>
            <a:off x="0" y="4279900"/>
            <a:ext cx="13023343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Extension: create a secret binary code and send it to a partner to decode.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67467" y="-1"/>
            <a:ext cx="1733973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Binar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229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sp>
        <p:nvSpPr>
          <p:cNvPr id="125" name="Before we start, some common terms that you will see:"/>
          <p:cNvSpPr txBox="1"/>
          <p:nvPr/>
        </p:nvSpPr>
        <p:spPr>
          <a:xfrm>
            <a:off x="876553" y="2641600"/>
            <a:ext cx="1125169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Before we start, some common terms that you will see:</a:t>
            </a:r>
          </a:p>
        </p:txBody>
      </p:sp>
      <p:graphicFrame>
        <p:nvGraphicFramePr>
          <p:cNvPr id="126" name="Table 1"/>
          <p:cNvGraphicFramePr/>
          <p:nvPr/>
        </p:nvGraphicFramePr>
        <p:xfrm>
          <a:off x="1282668" y="3538987"/>
          <a:ext cx="10464832" cy="580219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26065"/>
                <a:gridCol w="5226065"/>
              </a:tblGrid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Our base 10 counting system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 base 2 counting system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  <a:r>
                        <a:t>Bit (</a:t>
                      </a: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</a:t>
                      </a:r>
                      <a:r>
                        <a:t>inary dig</a:t>
                      </a:r>
                      <a:r>
                        <a:rPr b="1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it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The smallest possible storage area for data. Can only be 1 or 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Byte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A group of 8 bits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157897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Kilobyte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1024 bytes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30" name="Table 1"/>
          <p:cNvGraphicFramePr/>
          <p:nvPr/>
        </p:nvGraphicFramePr>
        <p:xfrm>
          <a:off x="3511804" y="4201895"/>
          <a:ext cx="5981193" cy="139880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</a:tblGrid>
              <a:tr h="699402"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128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64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32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</a:tr>
              <a:tr h="699402"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</a:tr>
            </a:tbl>
          </a:graphicData>
        </a:graphic>
      </p:graphicFrame>
      <p:sp>
        <p:nvSpPr>
          <p:cNvPr id="131" name="How a computer sees one byte:"/>
          <p:cNvSpPr txBox="1"/>
          <p:nvPr/>
        </p:nvSpPr>
        <p:spPr>
          <a:xfrm>
            <a:off x="2650642" y="2597150"/>
            <a:ext cx="770351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082938"/>
                </a:solidFill>
              </a:defRPr>
            </a:lvl1pPr>
          </a:lstStyle>
          <a:p>
            <a:pPr/>
            <a:r>
              <a:t>How a computer sees one byte:</a:t>
            </a:r>
          </a:p>
        </p:txBody>
      </p:sp>
      <p:sp>
        <p:nvSpPr>
          <p:cNvPr id="132" name="One byte = 8 bits"/>
          <p:cNvSpPr txBox="1"/>
          <p:nvPr/>
        </p:nvSpPr>
        <p:spPr>
          <a:xfrm>
            <a:off x="4575276" y="7253204"/>
            <a:ext cx="378574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One byte = 8 bits</a:t>
            </a:r>
          </a:p>
        </p:txBody>
      </p:sp>
      <p:sp>
        <p:nvSpPr>
          <p:cNvPr id="133" name="Line"/>
          <p:cNvSpPr/>
          <p:nvPr/>
        </p:nvSpPr>
        <p:spPr>
          <a:xfrm flipV="1">
            <a:off x="6878976" y="5344272"/>
            <a:ext cx="2272477" cy="1139948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4" name="Line"/>
          <p:cNvSpPr/>
          <p:nvPr/>
        </p:nvSpPr>
        <p:spPr>
          <a:xfrm flipV="1">
            <a:off x="6881417" y="5344272"/>
            <a:ext cx="1322421" cy="1114823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5" name="Line"/>
          <p:cNvSpPr/>
          <p:nvPr/>
        </p:nvSpPr>
        <p:spPr>
          <a:xfrm flipV="1">
            <a:off x="6883940" y="5348421"/>
            <a:ext cx="752603" cy="1146024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6" name="Line"/>
          <p:cNvSpPr/>
          <p:nvPr/>
        </p:nvSpPr>
        <p:spPr>
          <a:xfrm flipV="1">
            <a:off x="6934188" y="5357095"/>
            <a:ext cx="1" cy="1108924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7" name="Line"/>
          <p:cNvSpPr/>
          <p:nvPr/>
        </p:nvSpPr>
        <p:spPr>
          <a:xfrm flipH="1" flipV="1">
            <a:off x="5296448" y="5357095"/>
            <a:ext cx="1714681" cy="1128437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8" name="Line"/>
          <p:cNvSpPr/>
          <p:nvPr/>
        </p:nvSpPr>
        <p:spPr>
          <a:xfrm flipH="1" flipV="1">
            <a:off x="4575276" y="5357094"/>
            <a:ext cx="2353144" cy="1132977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39" name="Line"/>
          <p:cNvSpPr/>
          <p:nvPr/>
        </p:nvSpPr>
        <p:spPr>
          <a:xfrm flipH="1" flipV="1">
            <a:off x="4071078" y="5357094"/>
            <a:ext cx="2858554" cy="1104846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0" name="Line"/>
          <p:cNvSpPr/>
          <p:nvPr/>
        </p:nvSpPr>
        <p:spPr>
          <a:xfrm flipH="1" flipV="1">
            <a:off x="6157328" y="5277464"/>
            <a:ext cx="827129" cy="1251291"/>
          </a:xfrm>
          <a:prstGeom prst="line">
            <a:avLst/>
          </a:prstGeom>
          <a:ln w="25400">
            <a:solidFill>
              <a:srgbClr val="85888D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41" name="Each of these storage areas represents 1 bit"/>
          <p:cNvSpPr txBox="1"/>
          <p:nvPr/>
        </p:nvSpPr>
        <p:spPr>
          <a:xfrm>
            <a:off x="2328203" y="6535758"/>
            <a:ext cx="9211970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Each of these storage areas represents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1 bit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45" name="Table 1"/>
          <p:cNvGraphicFramePr/>
          <p:nvPr/>
        </p:nvGraphicFramePr>
        <p:xfrm>
          <a:off x="3511803" y="5600700"/>
          <a:ext cx="5981193" cy="139880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</a:tblGrid>
              <a:tr h="699402"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128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64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32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</a:tr>
              <a:tr h="699402"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</a:tr>
            </a:tbl>
          </a:graphicData>
        </a:graphic>
      </p:graphicFrame>
      <p:sp>
        <p:nvSpPr>
          <p:cNvPr id="146" name="The value of each bit doubles from right to left:"/>
          <p:cNvSpPr txBox="1"/>
          <p:nvPr/>
        </p:nvSpPr>
        <p:spPr>
          <a:xfrm>
            <a:off x="1697456" y="3138305"/>
            <a:ext cx="96098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value of each bit doubles from right to left:</a:t>
            </a:r>
          </a:p>
        </p:txBody>
      </p:sp>
      <p:sp>
        <p:nvSpPr>
          <p:cNvPr id="147" name="x2"/>
          <p:cNvSpPr txBox="1"/>
          <p:nvPr/>
        </p:nvSpPr>
        <p:spPr>
          <a:xfrm>
            <a:off x="8148243" y="4229100"/>
            <a:ext cx="5971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x2</a:t>
            </a:r>
          </a:p>
        </p:txBody>
      </p:sp>
      <p:sp>
        <p:nvSpPr>
          <p:cNvPr id="148" name="x2"/>
          <p:cNvSpPr txBox="1"/>
          <p:nvPr/>
        </p:nvSpPr>
        <p:spPr>
          <a:xfrm>
            <a:off x="7400594" y="4229100"/>
            <a:ext cx="5971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x2</a:t>
            </a:r>
          </a:p>
        </p:txBody>
      </p:sp>
      <p:sp>
        <p:nvSpPr>
          <p:cNvPr id="149" name="x2"/>
          <p:cNvSpPr txBox="1"/>
          <p:nvPr/>
        </p:nvSpPr>
        <p:spPr>
          <a:xfrm>
            <a:off x="6502400" y="4229100"/>
            <a:ext cx="7476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x2</a:t>
            </a:r>
          </a:p>
        </p:txBody>
      </p:sp>
      <p:sp>
        <p:nvSpPr>
          <p:cNvPr id="150" name="Line"/>
          <p:cNvSpPr/>
          <p:nvPr/>
        </p:nvSpPr>
        <p:spPr>
          <a:xfrm>
            <a:off x="8749483" y="4876799"/>
            <a:ext cx="324098" cy="577660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1" name="Line"/>
          <p:cNvSpPr/>
          <p:nvPr/>
        </p:nvSpPr>
        <p:spPr>
          <a:xfrm flipV="1">
            <a:off x="8527316" y="5007119"/>
            <a:ext cx="1" cy="402129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2" name="Line"/>
          <p:cNvSpPr/>
          <p:nvPr/>
        </p:nvSpPr>
        <p:spPr>
          <a:xfrm>
            <a:off x="7997458" y="4924094"/>
            <a:ext cx="296471" cy="617832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3" name="Line"/>
          <p:cNvSpPr/>
          <p:nvPr/>
        </p:nvSpPr>
        <p:spPr>
          <a:xfrm flipV="1">
            <a:off x="7817192" y="5095877"/>
            <a:ext cx="1" cy="364796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4" name="Line"/>
          <p:cNvSpPr/>
          <p:nvPr/>
        </p:nvSpPr>
        <p:spPr>
          <a:xfrm>
            <a:off x="7254337" y="4878550"/>
            <a:ext cx="230368" cy="575053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5" name="Line"/>
          <p:cNvSpPr/>
          <p:nvPr/>
        </p:nvSpPr>
        <p:spPr>
          <a:xfrm flipV="1">
            <a:off x="6956804" y="5172017"/>
            <a:ext cx="1" cy="402129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6" name="Line"/>
          <p:cNvSpPr/>
          <p:nvPr/>
        </p:nvSpPr>
        <p:spPr>
          <a:xfrm>
            <a:off x="3941622" y="4639467"/>
            <a:ext cx="2554070" cy="1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57" name="This is how computers store all data."/>
          <p:cNvSpPr txBox="1"/>
          <p:nvPr/>
        </p:nvSpPr>
        <p:spPr>
          <a:xfrm>
            <a:off x="2715609" y="7634280"/>
            <a:ext cx="7627308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This is how computers store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all </a:t>
            </a:r>
            <a:r>
              <a:t>data.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61" name="Table 1"/>
          <p:cNvGraphicFramePr/>
          <p:nvPr/>
        </p:nvGraphicFramePr>
        <p:xfrm>
          <a:off x="3511803" y="4201896"/>
          <a:ext cx="5981193" cy="139880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</a:tblGrid>
              <a:tr h="699402"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128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64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32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</a:tr>
              <a:tr h="699402"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</a:tr>
            </a:tbl>
          </a:graphicData>
        </a:graphic>
      </p:graphicFrame>
      <p:sp>
        <p:nvSpPr>
          <p:cNvPr id="162" name="In this example, the number 5 is represented in binary."/>
          <p:cNvSpPr txBox="1"/>
          <p:nvPr/>
        </p:nvSpPr>
        <p:spPr>
          <a:xfrm>
            <a:off x="893245" y="2965446"/>
            <a:ext cx="11218310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In this example, the number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5 </a:t>
            </a:r>
            <a:r>
              <a:t>is represented in binary.</a:t>
            </a:r>
          </a:p>
        </p:txBody>
      </p:sp>
      <p:sp>
        <p:nvSpPr>
          <p:cNvPr id="163" name="Where we see a binary 1, we add those numbers together to obtain the equivalent denary number."/>
          <p:cNvSpPr txBox="1"/>
          <p:nvPr/>
        </p:nvSpPr>
        <p:spPr>
          <a:xfrm>
            <a:off x="206949" y="6401366"/>
            <a:ext cx="12590902" cy="1193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Where we see a binary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1</a:t>
            </a:r>
            <a:r>
              <a:t>, we add those numbers together to obtain the equivalent denary number. </a:t>
            </a:r>
          </a:p>
        </p:txBody>
      </p:sp>
      <p:sp>
        <p:nvSpPr>
          <p:cNvPr id="164" name="4"/>
          <p:cNvSpPr txBox="1"/>
          <p:nvPr/>
        </p:nvSpPr>
        <p:spPr>
          <a:xfrm>
            <a:off x="7529627" y="5816882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4</a:t>
            </a:r>
          </a:p>
        </p:txBody>
      </p:sp>
      <p:sp>
        <p:nvSpPr>
          <p:cNvPr id="165" name="1"/>
          <p:cNvSpPr txBox="1"/>
          <p:nvPr/>
        </p:nvSpPr>
        <p:spPr>
          <a:xfrm>
            <a:off x="8934942" y="5816882"/>
            <a:ext cx="3685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1</a:t>
            </a:r>
          </a:p>
        </p:txBody>
      </p:sp>
      <p:sp>
        <p:nvSpPr>
          <p:cNvPr id="166" name="+"/>
          <p:cNvSpPr txBox="1"/>
          <p:nvPr/>
        </p:nvSpPr>
        <p:spPr>
          <a:xfrm>
            <a:off x="8214764" y="5816882"/>
            <a:ext cx="40354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+</a:t>
            </a:r>
          </a:p>
        </p:txBody>
      </p:sp>
      <p:sp>
        <p:nvSpPr>
          <p:cNvPr id="167" name="= 5"/>
          <p:cNvSpPr txBox="1"/>
          <p:nvPr/>
        </p:nvSpPr>
        <p:spPr>
          <a:xfrm>
            <a:off x="9620081" y="5816882"/>
            <a:ext cx="11314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= 5</a:t>
            </a:r>
          </a:p>
        </p:txBody>
      </p:sp>
      <p:sp>
        <p:nvSpPr>
          <p:cNvPr id="168" name="Line"/>
          <p:cNvSpPr/>
          <p:nvPr/>
        </p:nvSpPr>
        <p:spPr>
          <a:xfrm flipV="1">
            <a:off x="7701338" y="5384800"/>
            <a:ext cx="1" cy="444500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  <p:sp>
        <p:nvSpPr>
          <p:cNvPr id="169" name="Line"/>
          <p:cNvSpPr/>
          <p:nvPr/>
        </p:nvSpPr>
        <p:spPr>
          <a:xfrm flipV="1">
            <a:off x="9113256" y="5403651"/>
            <a:ext cx="1" cy="406798"/>
          </a:xfrm>
          <a:prstGeom prst="line">
            <a:avLst/>
          </a:prstGeom>
          <a:ln w="25400">
            <a:solidFill>
              <a:srgbClr val="85888D"/>
            </a:solidFill>
            <a:miter lim="400000"/>
            <a:head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73" name="Table 1"/>
          <p:cNvGraphicFramePr/>
          <p:nvPr/>
        </p:nvGraphicFramePr>
        <p:xfrm>
          <a:off x="3511804" y="4177398"/>
          <a:ext cx="5981193" cy="139880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  <a:gridCol w="747649"/>
              </a:tblGrid>
              <a:tr h="699402"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128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64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32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16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8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  <a:r>
                        <a:rPr sz="2400"/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12700">
                      <a:solidFill>
                        <a:srgbClr val="FFFFFF"/>
                      </a:solidFill>
                      <a:bevel/>
                    </a:lnT>
                    <a:lnB w="38100">
                      <a:solidFill>
                        <a:srgbClr val="FFFFFF"/>
                      </a:solidFill>
                      <a:bevel/>
                    </a:lnB>
                    <a:solidFill>
                      <a:srgbClr val="00B050"/>
                    </a:solidFill>
                  </a:tcPr>
                </a:tc>
              </a:tr>
              <a:tr h="699402"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i="1" sz="2400">
                          <a:latin typeface="Century Gothic"/>
                          <a:ea typeface="Century Gothic"/>
                          <a:cs typeface="Century Gothic"/>
                          <a:sym typeface="Century Gothic"/>
                        </a:defRPr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bevel/>
                    </a:lnL>
                    <a:lnR w="12700">
                      <a:solidFill>
                        <a:srgbClr val="FFFFFF"/>
                      </a:solidFill>
                      <a:bevel/>
                    </a:lnR>
                    <a:lnT w="38100">
                      <a:solidFill>
                        <a:srgbClr val="FFFFFF"/>
                      </a:solidFill>
                      <a:bevel/>
                    </a:lnT>
                    <a:lnB w="12700">
                      <a:solidFill>
                        <a:srgbClr val="FFFFFF"/>
                      </a:solidFill>
                      <a:bevel/>
                    </a:lnB>
                    <a:solidFill>
                      <a:srgbClr val="CAE3CF"/>
                    </a:solidFill>
                  </a:tcPr>
                </a:tc>
              </a:tr>
            </a:tbl>
          </a:graphicData>
        </a:graphic>
      </p:graphicFrame>
      <p:sp>
        <p:nvSpPr>
          <p:cNvPr id="174" name="Create your own binary grid like this:"/>
          <p:cNvSpPr txBox="1"/>
          <p:nvPr/>
        </p:nvSpPr>
        <p:spPr>
          <a:xfrm>
            <a:off x="2862893" y="2426654"/>
            <a:ext cx="75835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Create your own binary grid like this:</a:t>
            </a:r>
          </a:p>
        </p:txBody>
      </p:sp>
      <p:sp>
        <p:nvSpPr>
          <p:cNvPr id="175" name="And decode these binary numbers..."/>
          <p:cNvSpPr txBox="1"/>
          <p:nvPr/>
        </p:nvSpPr>
        <p:spPr>
          <a:xfrm>
            <a:off x="2693238" y="6679245"/>
            <a:ext cx="76183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And decode these binary numbers...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79" name="Table 1"/>
          <p:cNvGraphicFramePr/>
          <p:nvPr/>
        </p:nvGraphicFramePr>
        <p:xfrm>
          <a:off x="1270000" y="2540000"/>
          <a:ext cx="10464800" cy="7213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32400"/>
                <a:gridCol w="5232400"/>
              </a:tblGrid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1OOOOOOO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1O1O1O1O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11111111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1111OOOO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OOOO1111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O1O1O1O1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O1OOOOOO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OOOOOOO1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0" name="Convert the binary numbers into denary:"/>
          <p:cNvSpPr txBox="1"/>
          <p:nvPr/>
        </p:nvSpPr>
        <p:spPr>
          <a:xfrm>
            <a:off x="2316734" y="1765300"/>
            <a:ext cx="83713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Convert the binary numbers into denary: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84" name="Table 1"/>
          <p:cNvGraphicFramePr/>
          <p:nvPr/>
        </p:nvGraphicFramePr>
        <p:xfrm>
          <a:off x="1270000" y="2540000"/>
          <a:ext cx="10464800" cy="7213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32400"/>
                <a:gridCol w="5232400"/>
              </a:tblGrid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1OOOOOOO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128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1O1O1O1O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170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11111111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255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1111OOOO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240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OOOO1111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O1O1O1O1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85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O1OOOOOO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64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OOOOOOO1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5" name="Answers:"/>
          <p:cNvSpPr txBox="1"/>
          <p:nvPr/>
        </p:nvSpPr>
        <p:spPr>
          <a:xfrm>
            <a:off x="5505246" y="1765300"/>
            <a:ext cx="19943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Answers: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F4D95057-C740-4066-84DA-1F68358B1EA6-L0-001.jpeg" descr="F4D95057-C740-4066-84DA-1F68358B1EA6-L0-001.jpe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138"/>
          <a:stretch>
            <a:fillRect/>
          </a:stretch>
        </p:blipFill>
        <p:spPr>
          <a:xfrm>
            <a:off x="-2167467" y="-1"/>
            <a:ext cx="17339734" cy="164463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Binary"/>
          <p:cNvSpPr txBox="1"/>
          <p:nvPr>
            <p:ph type="ctrTitle"/>
          </p:nvPr>
        </p:nvSpPr>
        <p:spPr>
          <a:xfrm>
            <a:off x="1270000" y="-1"/>
            <a:ext cx="10464800" cy="13299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4D87E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/>
            <a:r>
              <a:t>Binary</a:t>
            </a:r>
          </a:p>
        </p:txBody>
      </p:sp>
      <p:graphicFrame>
        <p:nvGraphicFramePr>
          <p:cNvPr id="189" name="Table 1"/>
          <p:cNvGraphicFramePr/>
          <p:nvPr/>
        </p:nvGraphicFramePr>
        <p:xfrm>
          <a:off x="1270000" y="2540000"/>
          <a:ext cx="10464800" cy="7213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{EEE7283C-3CF3-47DC-8721-378D4A62B228}</a:tableStyleId>
              </a:tblPr>
              <a:tblGrid>
                <a:gridCol w="5232400"/>
                <a:gridCol w="5232400"/>
              </a:tblGrid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Denary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60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Binary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T w="127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127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192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89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199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200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80151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42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606060"/>
                      </a:solidFill>
                      <a:miter lim="400000"/>
                    </a:lnL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606060"/>
                      </a:solidFill>
                      <a:miter lim="400000"/>
                    </a:lnR>
                    <a:lnB w="12700">
                      <a:solidFill>
                        <a:srgbClr val="60606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90" name="Convert the denary numbers into binary:"/>
          <p:cNvSpPr txBox="1"/>
          <p:nvPr/>
        </p:nvSpPr>
        <p:spPr>
          <a:xfrm>
            <a:off x="2316734" y="1765300"/>
            <a:ext cx="83713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Convert the denary numbers into binary: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